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263" r:id="rId3"/>
    <p:sldId id="283" r:id="rId4"/>
    <p:sldId id="317" r:id="rId5"/>
    <p:sldId id="258" r:id="rId6"/>
    <p:sldId id="347" r:id="rId7"/>
    <p:sldId id="259" r:id="rId8"/>
    <p:sldId id="285" r:id="rId9"/>
    <p:sldId id="311" r:id="rId10"/>
    <p:sldId id="318" r:id="rId11"/>
    <p:sldId id="300" r:id="rId12"/>
    <p:sldId id="339" r:id="rId13"/>
    <p:sldId id="266" r:id="rId14"/>
    <p:sldId id="286" r:id="rId15"/>
    <p:sldId id="340" r:id="rId16"/>
    <p:sldId id="291" r:id="rId17"/>
    <p:sldId id="342" r:id="rId18"/>
    <p:sldId id="343" r:id="rId19"/>
    <p:sldId id="296" r:id="rId20"/>
    <p:sldId id="290" r:id="rId21"/>
    <p:sldId id="341" r:id="rId22"/>
    <p:sldId id="294" r:id="rId23"/>
    <p:sldId id="281" r:id="rId24"/>
    <p:sldId id="337" r:id="rId25"/>
    <p:sldId id="312" r:id="rId26"/>
    <p:sldId id="353" r:id="rId27"/>
    <p:sldId id="313" r:id="rId28"/>
    <p:sldId id="344" r:id="rId29"/>
    <p:sldId id="345" r:id="rId30"/>
    <p:sldId id="346" r:id="rId31"/>
    <p:sldId id="321" r:id="rId32"/>
    <p:sldId id="322" r:id="rId33"/>
    <p:sldId id="323" r:id="rId34"/>
    <p:sldId id="324" r:id="rId35"/>
    <p:sldId id="325" r:id="rId36"/>
    <p:sldId id="326" r:id="rId37"/>
    <p:sldId id="327" r:id="rId38"/>
    <p:sldId id="329" r:id="rId39"/>
    <p:sldId id="330" r:id="rId40"/>
    <p:sldId id="331" r:id="rId41"/>
    <p:sldId id="332" r:id="rId42"/>
    <p:sldId id="333" r:id="rId43"/>
    <p:sldId id="334" r:id="rId44"/>
    <p:sldId id="335" r:id="rId45"/>
    <p:sldId id="350" r:id="rId46"/>
    <p:sldId id="349" r:id="rId47"/>
    <p:sldId id="348" r:id="rId48"/>
    <p:sldId id="320" r:id="rId4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02" autoAdjust="0"/>
    <p:restoredTop sz="94660"/>
  </p:normalViewPr>
  <p:slideViewPr>
    <p:cSldViewPr snapToGrid="0">
      <p:cViewPr varScale="1">
        <p:scale>
          <a:sx n="82" d="100"/>
          <a:sy n="82" d="100"/>
        </p:scale>
        <p:origin x="11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67" tIns="46585" rIns="93167" bIns="4658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67" tIns="46585" rIns="93167" bIns="46585" rtlCol="0"/>
          <a:lstStyle>
            <a:lvl1pPr algn="r">
              <a:defRPr sz="1200"/>
            </a:lvl1pPr>
          </a:lstStyle>
          <a:p>
            <a:fld id="{35B2A461-BF52-4DBC-8D11-BA240677D9B9}" type="datetimeFigureOut">
              <a:rPr lang="en-US" smtClean="0"/>
              <a:t>1/29/18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7" tIns="46585" rIns="93167" bIns="4658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67" tIns="46585" rIns="93167" bIns="46585" rtlCol="0" anchor="b"/>
          <a:lstStyle>
            <a:lvl1pPr algn="r">
              <a:defRPr sz="1200"/>
            </a:lvl1pPr>
          </a:lstStyle>
          <a:p>
            <a:fld id="{44F64272-6B18-44A7-A1EB-A6438165E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65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67" tIns="46585" rIns="93167" bIns="4658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67" tIns="46585" rIns="93167" bIns="46585" rtlCol="0"/>
          <a:lstStyle>
            <a:lvl1pPr algn="r">
              <a:defRPr sz="1200"/>
            </a:lvl1pPr>
          </a:lstStyle>
          <a:p>
            <a:fld id="{E378EBEE-A8E7-4224-9CEA-84630ED2BC35}" type="datetimeFigureOut">
              <a:rPr lang="en-US" smtClean="0"/>
              <a:t>1/29/18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5" rIns="93167" bIns="4658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</p:spPr>
        <p:txBody>
          <a:bodyPr vert="horz" lIns="93167" tIns="46585" rIns="93167" bIns="4658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7" tIns="46585" rIns="93167" bIns="4658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67" tIns="46585" rIns="93167" bIns="46585" rtlCol="0" anchor="b"/>
          <a:lstStyle>
            <a:lvl1pPr algn="r">
              <a:defRPr sz="1200"/>
            </a:lvl1pPr>
          </a:lstStyle>
          <a:p>
            <a:fld id="{411EED6D-6AAD-4850-B990-138F6E62E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286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AB842-E0DA-437B-A161-3923A5E8AD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12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AB842-E0DA-437B-A161-3923A5E8AD2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9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AB842-E0DA-437B-A161-3923A5E8AD2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9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AB842-E0DA-437B-A161-3923A5E8AD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451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AB842-E0DA-437B-A161-3923A5E8AD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83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AB842-E0DA-437B-A161-3923A5E8AD2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062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AB842-E0DA-437B-A161-3923A5E8AD2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053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AB842-E0DA-437B-A161-3923A5E8AD2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842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AB842-E0DA-437B-A161-3923A5E8AD2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1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AB842-E0DA-437B-A161-3923A5E8AD2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479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AB842-E0DA-437B-A161-3923A5E8AD2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908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A1A80-CAAD-471E-B186-E6F0DBB96737}" type="datetime1">
              <a:rPr lang="en-US" smtClean="0"/>
              <a:t>1/29/18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DA621-CEC9-4088-A56A-0E782BF05A3D}" type="datetime1">
              <a:rPr lang="en-US" smtClean="0"/>
              <a:t>1/29/18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3819C-3351-4C41-9756-97A51385AD51}" type="datetime1">
              <a:rPr lang="en-US" smtClean="0"/>
              <a:t>1/29/18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3DD6B-A915-4293-86D1-5B042DC58723}" type="datetime1">
              <a:rPr lang="en-US" smtClean="0"/>
              <a:t>1/29/18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E9A79-BE3E-40E7-8CE1-B60A40439D90}" type="datetime1">
              <a:rPr lang="en-US" smtClean="0"/>
              <a:t>1/29/18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1B5FA-E508-40E0-816B-E781FE2A26C0}" type="datetime1">
              <a:rPr lang="en-US" smtClean="0"/>
              <a:t>1/29/18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6F74-F3F0-446A-9CDE-CF49559ED356}" type="datetime1">
              <a:rPr lang="en-US" smtClean="0"/>
              <a:t>1/29/18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95458-33D2-414D-95FB-9C1198B7C54B}" type="datetime1">
              <a:rPr lang="en-US" smtClean="0"/>
              <a:t>1/29/18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FAFD-390D-41F0-928C-5EE756A84128}" type="datetime1">
              <a:rPr lang="en-US" smtClean="0"/>
              <a:t>1/29/18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DC780-3770-4C96-AB47-B77667DDCFA1}" type="datetime1">
              <a:rPr lang="en-US" smtClean="0"/>
              <a:t>1/29/18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C1B5-91EA-41F1-8A20-3FD0D24E1395}" type="datetime1">
              <a:rPr lang="en-US" smtClean="0"/>
              <a:t>1/29/18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46B5-B3AC-4416-A9EE-5A8F64B90177}" type="datetime1">
              <a:rPr lang="en-US" smtClean="0"/>
              <a:t>1/29/18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B368-B10B-45A1-BFA1-D51A3D59EE47}" type="datetime1">
              <a:rPr lang="en-US" smtClean="0"/>
              <a:t>1/29/18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7501-1DEE-4B64-8D32-3C43FDF6D941}" type="datetime1">
              <a:rPr lang="en-US" smtClean="0"/>
              <a:t>1/29/18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BEE95-6550-4D7E-A503-E006D35E2E86}" type="datetime1">
              <a:rPr lang="en-US" smtClean="0"/>
              <a:t>1/29/18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054B0-42DE-494A-A5BF-8FD5A7CF38D3}" type="datetime1">
              <a:rPr lang="en-US" smtClean="0"/>
              <a:t>1/29/18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FB18-121B-414C-88D4-09D9C782CC5D}" type="datetime1">
              <a:rPr lang="en-US" smtClean="0"/>
              <a:t>1/29/18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4446C28-B43D-4E23-A7AF-B601512245ED}" type="datetime1">
              <a:rPr lang="en-US" smtClean="0"/>
              <a:t>1/29/18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mailto:pasmith@ucla.ed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mental game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Pamela Smith, MD</a:t>
            </a:r>
          </a:p>
          <a:p>
            <a:r>
              <a:rPr lang="en-US" dirty="0"/>
              <a:t>Sports Psychiatry</a:t>
            </a:r>
          </a:p>
        </p:txBody>
      </p:sp>
    </p:spTree>
    <p:extLst>
      <p:ext uri="{BB962C8B-B14F-4D97-AF65-F5344CB8AC3E}">
        <p14:creationId xmlns:p14="http://schemas.microsoft.com/office/powerpoint/2010/main" val="1906804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679" y="5839701"/>
            <a:ext cx="11212465" cy="1507067"/>
          </a:xfrm>
        </p:spPr>
        <p:txBody>
          <a:bodyPr>
            <a:normAutofit/>
          </a:bodyPr>
          <a:lstStyle/>
          <a:p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8834" y="1223189"/>
            <a:ext cx="2867025" cy="2495550"/>
          </a:xfrm>
        </p:spPr>
      </p:pic>
      <p:sp>
        <p:nvSpPr>
          <p:cNvPr id="7" name="AutoShape 4" descr="Image result for images of motivational rubber wristbands for athletes"/>
          <p:cNvSpPr>
            <a:spLocks noChangeAspect="1" noChangeArrowheads="1"/>
          </p:cNvSpPr>
          <p:nvPr/>
        </p:nvSpPr>
        <p:spPr bwMode="auto">
          <a:xfrm>
            <a:off x="7165859" y="2493169"/>
            <a:ext cx="21717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A picture containing belt, gambling house&#10;&#10;Description generated with very high confiden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6976" y="-138886"/>
            <a:ext cx="2857500" cy="2724150"/>
          </a:xfrm>
          <a:prstGeom prst="rect">
            <a:avLst/>
          </a:prstGeom>
        </p:spPr>
      </p:pic>
      <p:pic>
        <p:nvPicPr>
          <p:cNvPr id="8" name="Picture 7" descr="A person standing in front of a crowd&#10;&#10;Description generated with very high confidenc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6403" y="53146"/>
            <a:ext cx="5114317" cy="3636686"/>
          </a:xfrm>
          <a:prstGeom prst="rect">
            <a:avLst/>
          </a:prstGeom>
        </p:spPr>
      </p:pic>
      <p:pic>
        <p:nvPicPr>
          <p:cNvPr id="13" name="Picture 12" descr="A person with a football ball&#10;&#10;Description generated with high confidenc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76984" y="3526631"/>
            <a:ext cx="7842843" cy="5045586"/>
          </a:xfrm>
          <a:prstGeom prst="rect">
            <a:avLst/>
          </a:prstGeom>
        </p:spPr>
      </p:pic>
      <p:pic>
        <p:nvPicPr>
          <p:cNvPr id="11" name="Picture 10" descr="A person jumping in the air&#10;&#10;Description generated with high confidenc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80662" y="-2260"/>
            <a:ext cx="5215592" cy="3528674"/>
          </a:xfrm>
          <a:prstGeom prst="rect">
            <a:avLst/>
          </a:prstGeom>
        </p:spPr>
      </p:pic>
      <p:pic>
        <p:nvPicPr>
          <p:cNvPr id="27" name="Picture 26" descr="A picture containing sport, athletic game&#10;&#10;Description generated with very high confidenc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6179" y="3386414"/>
            <a:ext cx="5434541" cy="362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06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AF0C2-0030-4CD5-A2A2-4EA05A40C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434" y="124535"/>
            <a:ext cx="8534400" cy="882690"/>
          </a:xfrm>
        </p:spPr>
        <p:txBody>
          <a:bodyPr/>
          <a:lstStyle/>
          <a:p>
            <a:pPr algn="ctr"/>
            <a:r>
              <a:rPr lang="en-US" dirty="0"/>
              <a:t>Mindfulness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27B4D-07FB-446C-96F3-A3C222ECD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7381" y="1789387"/>
            <a:ext cx="10172211" cy="1989606"/>
          </a:xfrm>
        </p:spPr>
        <p:txBody>
          <a:bodyPr>
            <a:normAutofit/>
          </a:bodyPr>
          <a:lstStyle/>
          <a:p>
            <a:r>
              <a:rPr lang="en-US" dirty="0"/>
              <a:t>Mindfulness = involves ability to shift attention and focus in the moment</a:t>
            </a:r>
          </a:p>
          <a:p>
            <a:r>
              <a:rPr lang="en-US" dirty="0"/>
              <a:t>In sports, the use of mindfulness involves being able to shift and move beyond mistakes or distractions and remain focused in a moment.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A0E3D9DB-318D-45CB-B1FF-DB37368D6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5940" y="3795728"/>
            <a:ext cx="3561541" cy="25420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ED9AA9-FAA9-4A57-93C6-EB7948463BE9}"/>
              </a:ext>
            </a:extLst>
          </p:cNvPr>
          <p:cNvSpPr txBox="1"/>
          <p:nvPr/>
        </p:nvSpPr>
        <p:spPr>
          <a:xfrm>
            <a:off x="3726704" y="5599030"/>
            <a:ext cx="2055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Attention circuits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98130604-C24A-4AB9-9A61-98A86D9306D1}"/>
              </a:ext>
            </a:extLst>
          </p:cNvPr>
          <p:cNvSpPr/>
          <p:nvPr/>
        </p:nvSpPr>
        <p:spPr>
          <a:xfrm rot="20919669">
            <a:off x="5733098" y="5487616"/>
            <a:ext cx="978408" cy="621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95B9CD35-AFF3-40E7-BB71-D6360677900F}"/>
              </a:ext>
            </a:extLst>
          </p:cNvPr>
          <p:cNvSpPr/>
          <p:nvPr/>
        </p:nvSpPr>
        <p:spPr>
          <a:xfrm>
            <a:off x="5782075" y="5734180"/>
            <a:ext cx="1851980" cy="721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7A0B7BF3-9271-4CEA-93B4-5DD6921068DB}"/>
              </a:ext>
            </a:extLst>
          </p:cNvPr>
          <p:cNvSpPr/>
          <p:nvPr/>
        </p:nvSpPr>
        <p:spPr>
          <a:xfrm>
            <a:off x="5663652" y="5985097"/>
            <a:ext cx="2499670" cy="721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ADD522B-5A26-4F74-A8E7-AF8852A24781}"/>
              </a:ext>
            </a:extLst>
          </p:cNvPr>
          <p:cNvSpPr/>
          <p:nvPr/>
        </p:nvSpPr>
        <p:spPr>
          <a:xfrm rot="10800000">
            <a:off x="8839073" y="4294504"/>
            <a:ext cx="978408" cy="80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53F347-73AA-46A7-A980-FEE33801EBBF}"/>
              </a:ext>
            </a:extLst>
          </p:cNvPr>
          <p:cNvSpPr txBox="1"/>
          <p:nvPr/>
        </p:nvSpPr>
        <p:spPr>
          <a:xfrm>
            <a:off x="9711834" y="4021189"/>
            <a:ext cx="1285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Attention </a:t>
            </a:r>
          </a:p>
          <a:p>
            <a:r>
              <a:rPr lang="en-US" dirty="0"/>
              <a:t>circuits</a:t>
            </a:r>
          </a:p>
        </p:txBody>
      </p:sp>
    </p:spTree>
    <p:extLst>
      <p:ext uri="{BB962C8B-B14F-4D97-AF65-F5344CB8AC3E}">
        <p14:creationId xmlns:p14="http://schemas.microsoft.com/office/powerpoint/2010/main" val="581866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292AA-7B7C-42C4-9A48-C3D84BDE5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47" y="571681"/>
            <a:ext cx="10135275" cy="197987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The trash can: </a:t>
            </a:r>
            <a:br>
              <a:rPr lang="en-US" sz="4000" b="1" dirty="0"/>
            </a:br>
            <a:r>
              <a:rPr lang="en-US" sz="4000" b="1" dirty="0"/>
              <a:t>Trash it &amp; move on!</a:t>
            </a:r>
            <a:br>
              <a:rPr lang="en-US" sz="4000" b="1" dirty="0"/>
            </a:br>
            <a:r>
              <a:rPr lang="en-US" sz="2700" dirty="0"/>
              <a:t>“Trash can” for Mistakes &amp; poor performances </a:t>
            </a:r>
            <a:br>
              <a:rPr lang="en-US" dirty="0"/>
            </a:br>
            <a:endParaRPr 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A09C49E8-34AA-4C76-AE54-DCC38CD6D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0"/>
            <a:ext cx="361219739" cy="0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617600" tIns="0" rIns="761760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5796D85-1738-4414-BCCB-486A2EFEE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384" y="2087204"/>
            <a:ext cx="8534400" cy="3615267"/>
          </a:xfrm>
        </p:spPr>
        <p:txBody>
          <a:bodyPr>
            <a:normAutofit/>
          </a:bodyPr>
          <a:lstStyle/>
          <a:p>
            <a:r>
              <a:rPr lang="en-US" dirty="0"/>
              <a:t>“Trashing”  or leaving behind a mistake or poor performance and moving on, shifting your focus back to taking care of business in the present moment.</a:t>
            </a:r>
          </a:p>
          <a:p>
            <a:r>
              <a:rPr lang="en-US" dirty="0"/>
              <a:t>After making a mistake or performing poorly, “crumple”  it up like a piece of paper and throw it away in the “trash can.” You’re done with it, it’s over!</a:t>
            </a:r>
          </a:p>
          <a:p>
            <a:r>
              <a:rPr lang="en-US" dirty="0"/>
              <a:t>You know you can do better, so move on and refocus in the present moment to execute play successfully like you’re capable of doing.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E3A47C-C1DA-4044-AF97-226A37986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5760" y="4487332"/>
            <a:ext cx="1983681" cy="2123609"/>
          </a:xfrm>
          <a:prstGeom prst="rect">
            <a:avLst/>
          </a:prstGeom>
        </p:spPr>
      </p:pic>
      <p:pic>
        <p:nvPicPr>
          <p:cNvPr id="12" name="Picture 11" descr="A drawing of a face&#10;&#10;Description generated with high confidence">
            <a:extLst>
              <a:ext uri="{FF2B5EF4-FFF2-40B4-BE49-F238E27FC236}">
                <a16:creationId xmlns:a16="http://schemas.microsoft.com/office/drawing/2014/main" id="{2EA149BF-79A6-4C86-8677-D773D6B25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5760" y="321335"/>
            <a:ext cx="1851671" cy="23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583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29993" y="2059177"/>
            <a:ext cx="9681549" cy="1507067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PRACTICE – PRACTICE  - PRACTICE</a:t>
            </a:r>
          </a:p>
        </p:txBody>
      </p:sp>
    </p:spTree>
    <p:extLst>
      <p:ext uri="{BB962C8B-B14F-4D97-AF65-F5344CB8AC3E}">
        <p14:creationId xmlns:p14="http://schemas.microsoft.com/office/powerpoint/2010/main" val="4188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219" y="218783"/>
            <a:ext cx="8534400" cy="47030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imagery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606" y="1731468"/>
            <a:ext cx="12014989" cy="486644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600" b="1" i="1" dirty="0"/>
              <a:t>If you can imagine it, you can do it…Nothing happens in reality until it happens in your mind first!</a:t>
            </a:r>
          </a:p>
          <a:p>
            <a:pPr marL="0" indent="0">
              <a:buNone/>
            </a:pPr>
            <a:endParaRPr lang="en-US" u="sng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Imagery primes your mind &amp; body to perform successfully.  It’s like conditioning a “muscle” - the more you practice imagery, the more you condition your mind &amp; body to perform automatically and effectively during play.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/>
              <a:t>Scripts – for confidence</a:t>
            </a:r>
          </a:p>
          <a:p>
            <a:pPr marL="457200" indent="-457200">
              <a:buAutoNum type="arabicPeriod"/>
            </a:pPr>
            <a:r>
              <a:rPr lang="en-US" dirty="0"/>
              <a:t>Visualization</a:t>
            </a:r>
          </a:p>
          <a:p>
            <a:pPr marL="0" indent="0">
              <a:buNone/>
            </a:pPr>
            <a:r>
              <a:rPr lang="en-US" dirty="0"/>
              <a:t>     a) control emotions (e.g. see self relaxing on a quiet beach)</a:t>
            </a:r>
          </a:p>
          <a:p>
            <a:pPr marL="0" indent="0">
              <a:buNone/>
            </a:pPr>
            <a:r>
              <a:rPr lang="en-US" dirty="0"/>
              <a:t>     b) execution of skills (before or during performance)</a:t>
            </a:r>
          </a:p>
          <a:p>
            <a:pPr marL="0" indent="0">
              <a:buNone/>
            </a:pPr>
            <a:r>
              <a:rPr lang="en-US" dirty="0"/>
              <a:t>     c) rehabilitation from injury – to counter negative thoughts and emotions that ca occur when injured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106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7D51B4B7-4642-42DD-9D1A-2E3C4579C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343" y="1763281"/>
            <a:ext cx="6114400" cy="43641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0A436C-2AB3-42BD-8DD2-6128EB5C7350}"/>
              </a:ext>
            </a:extLst>
          </p:cNvPr>
          <p:cNvSpPr txBox="1"/>
          <p:nvPr/>
        </p:nvSpPr>
        <p:spPr>
          <a:xfrm>
            <a:off x="1204478" y="3849177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Prefrontal </a:t>
            </a:r>
          </a:p>
          <a:p>
            <a:r>
              <a:rPr lang="en-US" b="1" dirty="0">
                <a:solidFill>
                  <a:schemeClr val="bg1"/>
                </a:solidFill>
              </a:rPr>
              <a:t>Lobe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DC4691-9720-41FF-A481-61F63E50A1AC}"/>
              </a:ext>
            </a:extLst>
          </p:cNvPr>
          <p:cNvSpPr txBox="1"/>
          <p:nvPr/>
        </p:nvSpPr>
        <p:spPr>
          <a:xfrm>
            <a:off x="6497504" y="1684713"/>
            <a:ext cx="2111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Anterior-superior </a:t>
            </a:r>
          </a:p>
          <a:p>
            <a:r>
              <a:rPr lang="en-US" b="1" dirty="0">
                <a:solidFill>
                  <a:schemeClr val="bg1"/>
                </a:solidFill>
              </a:rPr>
              <a:t>Parietal Lobe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4F177C-9A4D-4C6F-B8FD-3B741C6BDFC2}"/>
              </a:ext>
            </a:extLst>
          </p:cNvPr>
          <p:cNvSpPr txBox="1"/>
          <p:nvPr/>
        </p:nvSpPr>
        <p:spPr>
          <a:xfrm>
            <a:off x="1582367" y="155903"/>
            <a:ext cx="8234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Areas of the Brain with Circuits Involved in Imagery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49E280B-C05A-4C1E-843D-8DEED0185021}"/>
              </a:ext>
            </a:extLst>
          </p:cNvPr>
          <p:cNvSpPr/>
          <p:nvPr/>
        </p:nvSpPr>
        <p:spPr>
          <a:xfrm>
            <a:off x="2389225" y="3999609"/>
            <a:ext cx="528951" cy="328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8FED9166-1ADB-4A92-A048-284145633403}"/>
              </a:ext>
            </a:extLst>
          </p:cNvPr>
          <p:cNvSpPr/>
          <p:nvPr/>
        </p:nvSpPr>
        <p:spPr>
          <a:xfrm rot="10800000">
            <a:off x="8044910" y="3999609"/>
            <a:ext cx="528951" cy="328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CCC99D-DCED-4E12-BD02-0D812D01B0F0}"/>
              </a:ext>
            </a:extLst>
          </p:cNvPr>
          <p:cNvSpPr txBox="1"/>
          <p:nvPr/>
        </p:nvSpPr>
        <p:spPr>
          <a:xfrm>
            <a:off x="8608979" y="3849177"/>
            <a:ext cx="1287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Posterior Occipital 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  Lobe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388B00-F09C-4351-A70B-23F283814291}"/>
              </a:ext>
            </a:extLst>
          </p:cNvPr>
          <p:cNvSpPr/>
          <p:nvPr/>
        </p:nvSpPr>
        <p:spPr>
          <a:xfrm>
            <a:off x="4444765" y="804892"/>
            <a:ext cx="21788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(visualization)</a:t>
            </a: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5131EACB-DC00-4E2E-B9A6-739279BDA999}"/>
              </a:ext>
            </a:extLst>
          </p:cNvPr>
          <p:cNvSpPr/>
          <p:nvPr/>
        </p:nvSpPr>
        <p:spPr>
          <a:xfrm>
            <a:off x="6217919" y="1684713"/>
            <a:ext cx="279585" cy="5149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742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9512" y="5266912"/>
            <a:ext cx="7415682" cy="1507067"/>
          </a:xfrm>
        </p:spPr>
        <p:txBody>
          <a:bodyPr>
            <a:normAutofit/>
          </a:bodyPr>
          <a:lstStyle/>
          <a:p>
            <a:pPr algn="ctr"/>
            <a:br>
              <a:rPr lang="en-US" sz="1200" dirty="0"/>
            </a:br>
            <a:r>
              <a:rPr lang="en-US" sz="1200" dirty="0"/>
              <a:t>* </a:t>
            </a:r>
            <a:r>
              <a:rPr lang="en-US" sz="1200" cap="none" dirty="0"/>
              <a:t>Write down a detailed description (imagery script) of a best performance, recalling all sights, sounds, physical motions, smells, &amp; tastes that occurred in that moment. Prior to  your next performance, re-read the script to re-experience and gain confidence from your best moment. </a:t>
            </a:r>
            <a:endParaRPr lang="en-US" sz="1200" dirty="0"/>
          </a:p>
        </p:txBody>
      </p:sp>
      <p:pic>
        <p:nvPicPr>
          <p:cNvPr id="7" name="Content Placeholder 6" descr="A picture containing indoor, floor, wall&#10;&#10;Description generated with very high confidenc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9209" y="5569077"/>
            <a:ext cx="2323149" cy="1288923"/>
          </a:xfrm>
        </p:spPr>
      </p:pic>
      <p:sp>
        <p:nvSpPr>
          <p:cNvPr id="5" name="Speech Bubble: Rectangle with Corners Rounded 4"/>
          <p:cNvSpPr/>
          <p:nvPr/>
        </p:nvSpPr>
        <p:spPr>
          <a:xfrm>
            <a:off x="381282" y="0"/>
            <a:ext cx="10445477" cy="5212697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“I see the field. It’s a sunny, warm, but not scorching hot day.  I smell lemon and have the after-taste of the lemon-flavored sports drink in my mouth which feels really refreshing.</a:t>
            </a:r>
          </a:p>
          <a:p>
            <a:endParaRPr lang="en-US" dirty="0"/>
          </a:p>
          <a:p>
            <a:r>
              <a:rPr lang="en-US" dirty="0"/>
              <a:t>I see the field and the spot I want to hit to.  I‘m in the batter’s box. I feel the bat in my hand and the muscles of my body relaxed and in the perfect stance.</a:t>
            </a:r>
          </a:p>
          <a:p>
            <a:r>
              <a:rPr lang="en-US" dirty="0"/>
              <a:t>I see the ball coming at me. It appears large and at a pace that doesn’t intimidate me. </a:t>
            </a:r>
          </a:p>
          <a:p>
            <a:endParaRPr lang="en-US" dirty="0"/>
          </a:p>
          <a:p>
            <a:r>
              <a:rPr lang="en-US" dirty="0"/>
              <a:t>I feel my body again relaxed and in the perfect stance. I swing and make perfect contact for a hit.</a:t>
            </a:r>
          </a:p>
          <a:p>
            <a:endParaRPr lang="en-US" dirty="0"/>
          </a:p>
          <a:p>
            <a:r>
              <a:rPr lang="en-US" dirty="0"/>
              <a:t>I hear the crowd and my teammates cheering me on wildly.  I’m rounding all of the bases after hitting a home run and I feel exhilarated by the cheers.</a:t>
            </a:r>
          </a:p>
          <a:p>
            <a:endParaRPr lang="en-US" dirty="0"/>
          </a:p>
          <a:p>
            <a:r>
              <a:rPr lang="en-US" dirty="0"/>
              <a:t>I’m confident. I know I have it in me to hit well.  I’ve done it before…I can do it again!”</a:t>
            </a:r>
          </a:p>
        </p:txBody>
      </p:sp>
      <p:sp>
        <p:nvSpPr>
          <p:cNvPr id="4" name="Thought Bubble: Cloud 3"/>
          <p:cNvSpPr/>
          <p:nvPr/>
        </p:nvSpPr>
        <p:spPr>
          <a:xfrm>
            <a:off x="2036363" y="4801514"/>
            <a:ext cx="2788078" cy="109883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47743" y="6205173"/>
            <a:ext cx="290823" cy="103115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92028" y="40218"/>
            <a:ext cx="838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IMAGERY SCRIPT – RECREATING A BEST PERFORMANCE FOR CONFIDENCE </a:t>
            </a:r>
          </a:p>
        </p:txBody>
      </p:sp>
      <p:pic>
        <p:nvPicPr>
          <p:cNvPr id="13" name="Picture 12" descr="A baseball player swinging a bat at a ball&#10;&#10;Description generated with high confiden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4867" y="4855729"/>
            <a:ext cx="831273" cy="79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18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660" y="285337"/>
            <a:ext cx="11685431" cy="984834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Visualization </a:t>
            </a:r>
            <a:r>
              <a:rPr lang="en-US" sz="2400" cap="none" dirty="0"/>
              <a:t> </a:t>
            </a:r>
            <a:br>
              <a:rPr lang="en-US" sz="2400" cap="none" dirty="0"/>
            </a:br>
            <a:r>
              <a:rPr lang="en-US" sz="2400" cap="none" dirty="0"/>
              <a:t>PRIOR TO PERFORMANCE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057" y="1545965"/>
            <a:ext cx="11775886" cy="1869968"/>
          </a:xfrm>
        </p:spPr>
        <p:txBody>
          <a:bodyPr/>
          <a:lstStyle/>
          <a:p>
            <a:r>
              <a:rPr lang="en-US" dirty="0"/>
              <a:t>Rehearsing in your mind how you will execute a play, routine, or skill prior to performing</a:t>
            </a:r>
          </a:p>
          <a:p>
            <a:r>
              <a:rPr lang="en-US" dirty="0"/>
              <a:t>Example: Prior to a game, a linebacker reviews, in his mind, offenses he is likely to see from his oppon</a:t>
            </a:r>
            <a:r>
              <a:rPr lang="en-US" i="1" dirty="0"/>
              <a:t>e</a:t>
            </a:r>
            <a:r>
              <a:rPr lang="en-US" dirty="0"/>
              <a:t>nt during the game; he rehearses in his mind/visualizes how he will respond to each. </a:t>
            </a:r>
          </a:p>
          <a:p>
            <a:endParaRPr lang="en-US" dirty="0"/>
          </a:p>
        </p:txBody>
      </p:sp>
      <p:pic>
        <p:nvPicPr>
          <p:cNvPr id="6" name="Content Placeholder 4" descr="A picture containing floor, person, indoor&#10;&#10;Description generated with very high confiden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4186" y="3076420"/>
            <a:ext cx="4528380" cy="300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47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575" y="165535"/>
            <a:ext cx="11872850" cy="1077855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visualization </a:t>
            </a:r>
            <a:br>
              <a:rPr lang="en-US" sz="2400" dirty="0"/>
            </a:br>
            <a:r>
              <a:rPr lang="en-US" sz="2400" dirty="0"/>
              <a:t>During a performance </a:t>
            </a:r>
          </a:p>
        </p:txBody>
      </p:sp>
      <p:sp>
        <p:nvSpPr>
          <p:cNvPr id="8" name="Rectangle 7"/>
          <p:cNvSpPr/>
          <p:nvPr/>
        </p:nvSpPr>
        <p:spPr>
          <a:xfrm>
            <a:off x="138032" y="1424322"/>
            <a:ext cx="7469795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9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Visualizing how you will execute in the moment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Example: Prior to serving, a tennis player visualizes (sees in her mind) hitting the ball to a particular spot on the court.</a:t>
            </a:r>
          </a:p>
          <a:p>
            <a:endParaRPr lang="en-US" dirty="0"/>
          </a:p>
        </p:txBody>
      </p:sp>
      <p:pic>
        <p:nvPicPr>
          <p:cNvPr id="10" name="Picture 9" descr="A person holding a tennis racket&#10;&#10;Description generated with high confiden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2067" y="3916024"/>
            <a:ext cx="4121901" cy="256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70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0487" y="134635"/>
            <a:ext cx="8534400" cy="838235"/>
          </a:xfrm>
        </p:spPr>
        <p:txBody>
          <a:bodyPr/>
          <a:lstStyle/>
          <a:p>
            <a:r>
              <a:rPr lang="en-US" dirty="0"/>
              <a:t>Imagery for rehab from injury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46940" y="2251772"/>
            <a:ext cx="49586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b="1" dirty="0">
                <a:solidFill>
                  <a:schemeClr val="bg1"/>
                </a:solidFill>
              </a:rPr>
              <a:t>Healing Imagery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In general: visualize yourself in a recovered 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Broken bone: imagine cement filling in a crack in a bone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Torn muscle: visualize muscle fibers braiding together</a:t>
            </a:r>
          </a:p>
          <a:p>
            <a:r>
              <a:rPr lang="en-US" sz="1600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076" y="2291312"/>
            <a:ext cx="469985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</a:t>
            </a:r>
            <a:r>
              <a:rPr lang="en-US" b="1" dirty="0">
                <a:solidFill>
                  <a:schemeClr val="bg1"/>
                </a:solidFill>
              </a:rPr>
              <a:t>Pain Management Imagery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Visualize muscle fibers stretching out and lengthening as they relax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Imagine the sensation of heat or ice on a sore body part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Imagine swelling and pain draining out of an inflamed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For throbbing pain, visualize “bubbles” leaving the body with each throbbing beat</a:t>
            </a:r>
          </a:p>
          <a:p>
            <a:r>
              <a:rPr lang="en-US" dirty="0"/>
              <a:t>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DFA8D6-E8F9-4E1E-AA5C-D5AE0680D565}"/>
              </a:ext>
            </a:extLst>
          </p:cNvPr>
          <p:cNvSpPr txBox="1"/>
          <p:nvPr/>
        </p:nvSpPr>
        <p:spPr>
          <a:xfrm>
            <a:off x="77655" y="1405080"/>
            <a:ext cx="12022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</a:rPr>
              <a:t>Imagery helps you manage negative thoughts  and emotions related to being injured (e.g. anxiety, frustration, impatience, depression).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000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3485" y="286101"/>
            <a:ext cx="8534400" cy="771660"/>
          </a:xfrm>
        </p:spPr>
        <p:txBody>
          <a:bodyPr/>
          <a:lstStyle/>
          <a:p>
            <a:pPr algn="ctr"/>
            <a:r>
              <a:rPr lang="en-US" dirty="0"/>
              <a:t>The mental game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214" y="2234109"/>
            <a:ext cx="8534400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r>
              <a:rPr lang="en-US" dirty="0"/>
              <a:t>The Mental Game involves having sharp, well-conditioned mental skills for performance</a:t>
            </a:r>
          </a:p>
          <a:p>
            <a:pPr marL="457200" indent="-457200">
              <a:buFont typeface="Wingdings 3" panose="05040102010807070707" pitchFamily="18" charset="2"/>
              <a:buAutoNum type="arabicParenR"/>
            </a:pPr>
            <a:r>
              <a:rPr lang="en-US" dirty="0"/>
              <a:t>Awareness of other mental health factors affecting performance </a:t>
            </a:r>
          </a:p>
          <a:p>
            <a:pPr marL="457200" indent="-457200">
              <a:buFont typeface="Wingdings 3" panose="05040102010807070707" pitchFamily="18" charset="2"/>
              <a:buAutoNum type="arabicParenR"/>
            </a:pPr>
            <a:r>
              <a:rPr lang="en-US" dirty="0"/>
              <a:t>Having no mental game is an UNFORCED ERROR! The mental game can be an extra weapon/advantage -  your “X-Factor”.</a:t>
            </a:r>
          </a:p>
          <a:p>
            <a:pPr marL="457200" indent="-457200">
              <a:buAutoNum type="arabicParenR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1411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29993" y="2059177"/>
            <a:ext cx="9681549" cy="1507067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PRACTICE – PRACTICE  - PRACTICE</a:t>
            </a:r>
          </a:p>
        </p:txBody>
      </p:sp>
    </p:spTree>
    <p:extLst>
      <p:ext uri="{BB962C8B-B14F-4D97-AF65-F5344CB8AC3E}">
        <p14:creationId xmlns:p14="http://schemas.microsoft.com/office/powerpoint/2010/main" val="2616259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3731" y="279025"/>
            <a:ext cx="8534400" cy="1052806"/>
          </a:xfrm>
        </p:spPr>
        <p:txBody>
          <a:bodyPr/>
          <a:lstStyle/>
          <a:p>
            <a:pPr algn="ctr"/>
            <a:r>
              <a:rPr lang="en-US" dirty="0"/>
              <a:t>Goal setting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697" y="1532903"/>
            <a:ext cx="10097284" cy="532509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When you hit a plateau (not getting better in training or performance, it’s hard to feel motivated - goal setting can spark motivation.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Goals should be: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Very specific, measurable, and observable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Time frame (how long will  you take to achieve goal?)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Moderate difficulty level (no too easy or hard)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Written down in a journal to monitor your progress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Broken down into a series of smaller goals (break down long-term goal into smaller “baby steps”).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Set for practice as well as competition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Shared with others (who can hold you accountable &amp;motivate you to achieve your marks)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Coaches and training staff can help you determine and outline new goals.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2213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2779" y="229234"/>
            <a:ext cx="8534400" cy="867027"/>
          </a:xfrm>
        </p:spPr>
        <p:txBody>
          <a:bodyPr/>
          <a:lstStyle/>
          <a:p>
            <a:r>
              <a:rPr lang="en-US" dirty="0"/>
              <a:t>Mental routines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9365" y="1197004"/>
            <a:ext cx="9666181" cy="3615267"/>
          </a:xfrm>
        </p:spPr>
        <p:txBody>
          <a:bodyPr/>
          <a:lstStyle/>
          <a:p>
            <a:r>
              <a:rPr lang="en-US" sz="2400" dirty="0"/>
              <a:t>A mental routine is a set of thoughts and behaviors that are done regularly to prepare you for and to bring consistency to your performance.</a:t>
            </a:r>
          </a:p>
          <a:p>
            <a:r>
              <a:rPr lang="en-US" sz="2400" dirty="0"/>
              <a:t>Research tells us that having mental routines contributes to successful performance</a:t>
            </a:r>
          </a:p>
          <a:p>
            <a:r>
              <a:rPr lang="en-US" sz="2400" dirty="0"/>
              <a:t>Write down your mental routine and be consistent in performing it  before BOTH </a:t>
            </a:r>
            <a:r>
              <a:rPr lang="en-US" sz="2400" b="1" u="sng" dirty="0"/>
              <a:t>practice</a:t>
            </a:r>
            <a:r>
              <a:rPr lang="en-US" sz="2400" dirty="0"/>
              <a:t> &amp; </a:t>
            </a:r>
            <a:r>
              <a:rPr lang="en-US" sz="2400" b="1" u="sng" dirty="0"/>
              <a:t>competitions</a:t>
            </a:r>
            <a:r>
              <a:rPr lang="en-US" sz="2400" b="1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697384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966" y="61743"/>
            <a:ext cx="10765184" cy="911906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Example: pre-competition mental routine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610" y="1803147"/>
            <a:ext cx="10069896" cy="3615267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US" sz="2400" dirty="0"/>
              <a:t>Listen to music to get psyched-up; use imagery to trigger and re-experience confidence from a best performance.</a:t>
            </a:r>
          </a:p>
          <a:p>
            <a:pPr marL="457200" indent="-457200">
              <a:buAutoNum type="arabicPeriod"/>
            </a:pPr>
            <a:r>
              <a:rPr lang="en-US" sz="2400" dirty="0"/>
              <a:t>Do deep breathing and muscle relaxation.</a:t>
            </a:r>
          </a:p>
          <a:p>
            <a:pPr marL="457200" indent="-457200">
              <a:buAutoNum type="arabicPeriod"/>
            </a:pPr>
            <a:r>
              <a:rPr lang="en-US" sz="2400" dirty="0"/>
              <a:t>Spot your “trash can” where you will throw away mistakes or poor play during the competition.</a:t>
            </a:r>
          </a:p>
          <a:p>
            <a:pPr marL="457200" indent="-457200">
              <a:buAutoNum type="arabicPeriod"/>
            </a:pPr>
            <a:r>
              <a:rPr lang="en-US" sz="2400" dirty="0"/>
              <a:t>Practice imagery for executing during the game (visualize successful execution of relevant plays &amp; strategies) or for confidence (re-experiencing a best performance).</a:t>
            </a:r>
          </a:p>
        </p:txBody>
      </p:sp>
    </p:spTree>
    <p:extLst>
      <p:ext uri="{BB962C8B-B14F-4D97-AF65-F5344CB8AC3E}">
        <p14:creationId xmlns:p14="http://schemas.microsoft.com/office/powerpoint/2010/main" val="4947550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B27B0-8773-41D7-9530-95A547707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794" y="4880735"/>
            <a:ext cx="10837228" cy="1507067"/>
          </a:xfrm>
        </p:spPr>
        <p:txBody>
          <a:bodyPr/>
          <a:lstStyle/>
          <a:p>
            <a:r>
              <a:rPr lang="en-US" dirty="0"/>
              <a:t>8-MINUTE BEDTIME MENTAL ROUTINE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BE8B9-69B1-40D7-B2DD-888B833DA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793" y="191642"/>
            <a:ext cx="9029899" cy="5070266"/>
          </a:xfrm>
        </p:spPr>
        <p:txBody>
          <a:bodyPr>
            <a:normAutofit/>
          </a:bodyPr>
          <a:lstStyle/>
          <a:p>
            <a:r>
              <a:rPr lang="en-US" dirty="0"/>
              <a:t>Practice while in bed prior to falling asleep at night and prior to getting up in the morning.</a:t>
            </a:r>
          </a:p>
          <a:p>
            <a:pPr lvl="0"/>
            <a:r>
              <a:rPr lang="en-US" dirty="0"/>
              <a:t>Think about how you may use the “trash can” for mistakes made at your next practice or competition.</a:t>
            </a:r>
          </a:p>
          <a:p>
            <a:pPr lvl="0"/>
            <a:r>
              <a:rPr lang="en-US" dirty="0"/>
              <a:t>Practice imagery for 5 minutes (e.g. visualize yourself executing a specific skill with excellent technique or executing successfully an important play or routine you are working on currently). </a:t>
            </a:r>
          </a:p>
          <a:p>
            <a:pPr lvl="0"/>
            <a:r>
              <a:rPr lang="en-US" dirty="0"/>
              <a:t>Practice the deep breathing exercise for 1 minute. </a:t>
            </a:r>
          </a:p>
          <a:p>
            <a:pPr lvl="0"/>
            <a:r>
              <a:rPr lang="en-US" dirty="0"/>
              <a:t>Practice one of the muscle relaxation exercises for 1 minute.</a:t>
            </a:r>
          </a:p>
        </p:txBody>
      </p:sp>
    </p:spTree>
    <p:extLst>
      <p:ext uri="{BB962C8B-B14F-4D97-AF65-F5344CB8AC3E}">
        <p14:creationId xmlns:p14="http://schemas.microsoft.com/office/powerpoint/2010/main" val="28107641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29993" y="2059177"/>
            <a:ext cx="9681549" cy="1507067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PRACTICE – PRACTICE  - PRACTICE</a:t>
            </a:r>
          </a:p>
        </p:txBody>
      </p:sp>
    </p:spTree>
    <p:extLst>
      <p:ext uri="{BB962C8B-B14F-4D97-AF65-F5344CB8AC3E}">
        <p14:creationId xmlns:p14="http://schemas.microsoft.com/office/powerpoint/2010/main" val="15925694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785" y="420130"/>
            <a:ext cx="10869356" cy="866345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Summary – techniques for sharpening mental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785" y="2564027"/>
            <a:ext cx="4122568" cy="414569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u="sng" dirty="0"/>
              <a:t>CONFIDENCE</a:t>
            </a:r>
          </a:p>
          <a:p>
            <a:pPr marL="0" indent="0">
              <a:buNone/>
            </a:pPr>
            <a:r>
              <a:rPr lang="en-US" dirty="0"/>
              <a:t>Positive self-talk - wristband</a:t>
            </a:r>
          </a:p>
          <a:p>
            <a:pPr marL="0" indent="0">
              <a:buNone/>
            </a:pPr>
            <a:r>
              <a:rPr lang="en-US" dirty="0"/>
              <a:t>Imagery script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MOTIVATION</a:t>
            </a:r>
          </a:p>
          <a:p>
            <a:pPr marL="0" indent="0">
              <a:buNone/>
            </a:pPr>
            <a:r>
              <a:rPr lang="en-US" dirty="0"/>
              <a:t>Positive self-talk - wristband</a:t>
            </a:r>
          </a:p>
          <a:p>
            <a:pPr marL="0" indent="0">
              <a:buNone/>
            </a:pPr>
            <a:r>
              <a:rPr lang="en-US" dirty="0"/>
              <a:t>Goal-setting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FOCUS/ATTENTION</a:t>
            </a:r>
          </a:p>
          <a:p>
            <a:pPr marL="0" indent="0">
              <a:buNone/>
            </a:pPr>
            <a:r>
              <a:rPr lang="en-US" dirty="0"/>
              <a:t>Mindfulness – trash can</a:t>
            </a:r>
          </a:p>
          <a:p>
            <a:pPr marL="0" indent="0">
              <a:buNone/>
            </a:pPr>
            <a:r>
              <a:rPr lang="en-US" dirty="0"/>
              <a:t>Relaxation - big bad wolf; rag doll</a:t>
            </a:r>
          </a:p>
          <a:p>
            <a:pPr marL="0" indent="0">
              <a:buNone/>
            </a:pPr>
            <a:r>
              <a:rPr lang="en-US" dirty="0"/>
              <a:t>Self-talk - wristband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2833" y="2404761"/>
            <a:ext cx="6400800" cy="361526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u="sng" dirty="0"/>
              <a:t>EMOTION CONTROL</a:t>
            </a:r>
          </a:p>
          <a:p>
            <a:pPr marL="0" indent="0">
              <a:buNone/>
            </a:pPr>
            <a:r>
              <a:rPr lang="en-US" dirty="0"/>
              <a:t>Relaxation - big bad wolf; rag doll</a:t>
            </a:r>
          </a:p>
          <a:p>
            <a:pPr marL="0" indent="0">
              <a:buNone/>
            </a:pPr>
            <a:r>
              <a:rPr lang="en-US" dirty="0"/>
              <a:t>Self talk - wristband</a:t>
            </a:r>
          </a:p>
          <a:p>
            <a:pPr marL="0" indent="0">
              <a:buNone/>
            </a:pPr>
            <a:r>
              <a:rPr lang="en-US" dirty="0"/>
              <a:t>Visualization  (e.g. relaxing on a beach)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IMAGINATION FOR EXECUTION</a:t>
            </a:r>
          </a:p>
          <a:p>
            <a:pPr marL="0" indent="0">
              <a:buNone/>
            </a:pPr>
            <a:r>
              <a:rPr lang="en-US" dirty="0"/>
              <a:t>Visualizing the execution of skills, plays, routines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4785" y="1396653"/>
            <a:ext cx="7007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NOTE: There </a:t>
            </a:r>
            <a:r>
              <a:rPr lang="en-US" dirty="0"/>
              <a:t>is science behind how and why techniques work</a:t>
            </a:r>
          </a:p>
        </p:txBody>
      </p:sp>
    </p:spTree>
    <p:extLst>
      <p:ext uri="{BB962C8B-B14F-4D97-AF65-F5344CB8AC3E}">
        <p14:creationId xmlns:p14="http://schemas.microsoft.com/office/powerpoint/2010/main" val="21402982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29993" y="2059177"/>
            <a:ext cx="9681549" cy="1507067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PRACTICE – PRACTICE  - PRACTICE</a:t>
            </a:r>
          </a:p>
        </p:txBody>
      </p:sp>
    </p:spTree>
    <p:extLst>
      <p:ext uri="{BB962C8B-B14F-4D97-AF65-F5344CB8AC3E}">
        <p14:creationId xmlns:p14="http://schemas.microsoft.com/office/powerpoint/2010/main" val="816448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FE5FC-1A37-40B0-8D34-57FCF1563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FA3959FC-F7A4-434D-A032-BDE2D800E1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934" y="217980"/>
            <a:ext cx="5868926" cy="4846810"/>
          </a:xfrm>
        </p:spPr>
      </p:pic>
      <p:pic>
        <p:nvPicPr>
          <p:cNvPr id="5" name="Content Placeholder 3" descr="A picture containing indoor, toy, doll, sitting&#10;&#10;Description generated with very high confidence">
            <a:extLst>
              <a:ext uri="{FF2B5EF4-FFF2-40B4-BE49-F238E27FC236}">
                <a16:creationId xmlns:a16="http://schemas.microsoft.com/office/drawing/2014/main" id="{6F3CA8F7-44FA-4D1D-8452-948F51898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140" y="1587880"/>
            <a:ext cx="4977414" cy="497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0143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18ABB-28BD-4444-9987-73BB62647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picture containing belt, gambling house&#10;&#10;Description generated with very high confidence">
            <a:extLst>
              <a:ext uri="{FF2B5EF4-FFF2-40B4-BE49-F238E27FC236}">
                <a16:creationId xmlns:a16="http://schemas.microsoft.com/office/drawing/2014/main" id="{E0065CE4-2BEA-4416-8EEC-3FDDFD7BB1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4887" y="320727"/>
            <a:ext cx="6090525" cy="580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102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377" y="90798"/>
            <a:ext cx="11817623" cy="6239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Mental Skills &amp;  Techniques to sharpen 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9524" y="2592495"/>
            <a:ext cx="4937655" cy="361526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Core Mental Skills Involved in Athletic Performance:</a:t>
            </a:r>
          </a:p>
          <a:p>
            <a:r>
              <a:rPr lang="en-US" dirty="0">
                <a:solidFill>
                  <a:schemeClr val="bg1"/>
                </a:solidFill>
              </a:rPr>
              <a:t>confidence</a:t>
            </a:r>
          </a:p>
          <a:p>
            <a:r>
              <a:rPr lang="en-US" dirty="0">
                <a:solidFill>
                  <a:schemeClr val="bg1"/>
                </a:solidFill>
              </a:rPr>
              <a:t>motivation</a:t>
            </a:r>
          </a:p>
          <a:p>
            <a:r>
              <a:rPr lang="en-US" dirty="0">
                <a:solidFill>
                  <a:schemeClr val="bg1"/>
                </a:solidFill>
              </a:rPr>
              <a:t>attention or focus (staying in the moment)</a:t>
            </a:r>
          </a:p>
          <a:p>
            <a:r>
              <a:rPr lang="en-US" dirty="0">
                <a:solidFill>
                  <a:schemeClr val="bg1"/>
                </a:solidFill>
              </a:rPr>
              <a:t>emotion control (arousal/anxiety control)</a:t>
            </a:r>
          </a:p>
          <a:p>
            <a:r>
              <a:rPr lang="en-US" dirty="0">
                <a:solidFill>
                  <a:schemeClr val="bg1"/>
                </a:solidFill>
              </a:rPr>
              <a:t>Imagination for execution (i.e. imagining the execution of skills, plays, routines)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91964" y="2590071"/>
            <a:ext cx="4934479" cy="361526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21959" y="2169941"/>
            <a:ext cx="6470041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/>
          </a:p>
          <a:p>
            <a:r>
              <a:rPr lang="en-US" sz="2000" b="1" dirty="0">
                <a:solidFill>
                  <a:schemeClr val="bg1"/>
                </a:solidFill>
              </a:rPr>
              <a:t>Techniques Used to Improve Mental Skills: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Relaxation (e.g. breathing &amp;  muscle relaxation) 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Self-talk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Mindfulness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Imagery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Goal-setting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Mental routines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33384" y="1482811"/>
            <a:ext cx="8642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Mental skills = processes of the brain controlling thought, feeling, and action</a:t>
            </a:r>
          </a:p>
        </p:txBody>
      </p:sp>
    </p:spTree>
    <p:extLst>
      <p:ext uri="{BB962C8B-B14F-4D97-AF65-F5344CB8AC3E}">
        <p14:creationId xmlns:p14="http://schemas.microsoft.com/office/powerpoint/2010/main" val="9867381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7C2F2-F1F2-491D-A99D-7914D109B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A drawing of a face&#10;&#10;Description generated with high confidence">
            <a:extLst>
              <a:ext uri="{FF2B5EF4-FFF2-40B4-BE49-F238E27FC236}">
                <a16:creationId xmlns:a16="http://schemas.microsoft.com/office/drawing/2014/main" id="{490951CA-421F-4E77-BF34-F374708F7D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6512" y="40057"/>
            <a:ext cx="5289283" cy="677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7263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3485" y="286101"/>
            <a:ext cx="8534400" cy="771660"/>
          </a:xfrm>
        </p:spPr>
        <p:txBody>
          <a:bodyPr/>
          <a:lstStyle/>
          <a:p>
            <a:pPr algn="ctr"/>
            <a:r>
              <a:rPr lang="en-US" dirty="0"/>
              <a:t>The mental game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719" y="1231040"/>
            <a:ext cx="8534400" cy="4743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THE MENTAL GAME INVOLVES</a:t>
            </a:r>
            <a:r>
              <a:rPr lang="en-US" dirty="0"/>
              <a:t>:</a:t>
            </a:r>
          </a:p>
          <a:p>
            <a:pPr marL="457200" indent="-457200">
              <a:buAutoNum type="arabicParenR"/>
            </a:pPr>
            <a:r>
              <a:rPr lang="en-US" dirty="0"/>
              <a:t>Sharp, well-conditioned mental skills for performance </a:t>
            </a:r>
          </a:p>
          <a:p>
            <a:pPr marL="457200" indent="-457200">
              <a:buAutoNum type="arabicParenR"/>
            </a:pPr>
            <a:r>
              <a:rPr lang="en-US" dirty="0"/>
              <a:t>Awareness of other mental health factors affecting athletic performance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5039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913" y="315967"/>
            <a:ext cx="11073962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/>
              <a:t>Other MENTAL HEALTH FACTORS IMPACTING PERFORMANCE- awareness is a weapon/advantage!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4" y="1133324"/>
            <a:ext cx="10888840" cy="3615267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400" dirty="0"/>
              <a:t>Mental Disorders Impacting Sports Performance</a:t>
            </a:r>
          </a:p>
          <a:p>
            <a:pPr marL="457200" indent="-457200">
              <a:buAutoNum type="arabicPeriod"/>
            </a:pPr>
            <a:r>
              <a:rPr lang="en-US" sz="2400" dirty="0"/>
              <a:t>Psychological Effects of Substances (alcohol/recreational drugs; performance-enhancing drugs or PEDs)</a:t>
            </a:r>
          </a:p>
          <a:p>
            <a:pPr marL="457200" indent="-457200">
              <a:buAutoNum type="arabicPeriod"/>
            </a:pPr>
            <a:r>
              <a:rPr lang="en-US" sz="2400" dirty="0"/>
              <a:t>Sleep &amp; Nutrition for Optimal Brain &amp; Neuromuscular Function</a:t>
            </a:r>
          </a:p>
        </p:txBody>
      </p:sp>
    </p:spTree>
    <p:extLst>
      <p:ext uri="{BB962C8B-B14F-4D97-AF65-F5344CB8AC3E}">
        <p14:creationId xmlns:p14="http://schemas.microsoft.com/office/powerpoint/2010/main" val="36257981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221" y="307386"/>
            <a:ext cx="11507789" cy="47374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1. MENTAL DISORDERS ASSOCIATED WITH SPORTS </a:t>
            </a:r>
          </a:p>
          <a:p>
            <a:pPr marL="0" indent="0">
              <a:buNone/>
            </a:pPr>
            <a:endParaRPr lang="en-US" b="1" dirty="0"/>
          </a:p>
          <a:p>
            <a:pPr marL="457200" indent="-457200">
              <a:buAutoNum type="alphaLcParenR"/>
            </a:pPr>
            <a:r>
              <a:rPr lang="en-US" b="1" i="1" dirty="0"/>
              <a:t>Severe Anxiety</a:t>
            </a:r>
          </a:p>
          <a:p>
            <a:pPr marL="457200" indent="-457200">
              <a:buAutoNum type="alphaLcParenR"/>
            </a:pPr>
            <a:r>
              <a:rPr lang="en-US" b="1" i="1" dirty="0"/>
              <a:t>Depression</a:t>
            </a:r>
          </a:p>
          <a:p>
            <a:pPr marL="457200" indent="-457200">
              <a:buAutoNum type="alphaLcParenR"/>
            </a:pPr>
            <a:r>
              <a:rPr lang="en-US" b="1" i="1" dirty="0"/>
              <a:t>Substance abuse</a:t>
            </a:r>
            <a:r>
              <a:rPr lang="en-US" dirty="0"/>
              <a:t> </a:t>
            </a:r>
          </a:p>
          <a:p>
            <a:pPr marL="457200" indent="-457200">
              <a:buAutoNum type="alphaLcParenR"/>
            </a:pPr>
            <a:r>
              <a:rPr lang="en-US" b="1" i="1" dirty="0"/>
              <a:t>Eating disorders </a:t>
            </a:r>
            <a:r>
              <a:rPr lang="en-US" dirty="0"/>
              <a:t>(anorexia, bulimia, binge eating); female triad</a:t>
            </a:r>
          </a:p>
          <a:p>
            <a:pPr marL="457200" indent="-457200">
              <a:buAutoNum type="alphaLcParenR"/>
            </a:pPr>
            <a:r>
              <a:rPr lang="en-US" b="1" i="1" dirty="0"/>
              <a:t>Concussion</a:t>
            </a:r>
            <a:r>
              <a:rPr lang="en-US" dirty="0"/>
              <a:t>: Post-concussion syndrome; Chronic Traumatic Encephalopathy or CTE</a:t>
            </a:r>
          </a:p>
        </p:txBody>
      </p:sp>
    </p:spTree>
    <p:extLst>
      <p:ext uri="{BB962C8B-B14F-4D97-AF65-F5344CB8AC3E}">
        <p14:creationId xmlns:p14="http://schemas.microsoft.com/office/powerpoint/2010/main" val="41626480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48" y="5176058"/>
            <a:ext cx="11191904" cy="1076331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sz="2000" dirty="0"/>
              <a:t>SPECT = single photon emission computed tomography; </a:t>
            </a:r>
            <a:r>
              <a:rPr lang="en-US" sz="2000" dirty="0" err="1"/>
              <a:t>spect</a:t>
            </a:r>
            <a:r>
              <a:rPr lang="en-US" sz="2000" dirty="0"/>
              <a:t> scan measures functioning brain cells; holes indicate areas where brain cells are not functioning</a:t>
            </a:r>
          </a:p>
        </p:txBody>
      </p:sp>
      <p:pic>
        <p:nvPicPr>
          <p:cNvPr id="1026" name="Picture 2" descr="Weekend ETOH Br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244" y="202120"/>
            <a:ext cx="6731670" cy="5048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7440" y="4725785"/>
            <a:ext cx="6495012" cy="450273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normal brain vs binge alcohol brain (more than 12oz in a sitting,1x/</a:t>
            </a:r>
            <a:r>
              <a:rPr lang="en-US" dirty="0" err="1">
                <a:solidFill>
                  <a:schemeClr val="tx1"/>
                </a:solidFill>
              </a:rPr>
              <a:t>wk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62648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3555" y="680259"/>
            <a:ext cx="25929659" cy="384644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Marijuana Br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374" y="266008"/>
            <a:ext cx="7859153" cy="5824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6" name="Diagonal Stripe 5"/>
          <p:cNvSpPr/>
          <p:nvPr/>
        </p:nvSpPr>
        <p:spPr>
          <a:xfrm>
            <a:off x="9088582" y="1557250"/>
            <a:ext cx="432261" cy="459971"/>
          </a:xfrm>
          <a:prstGeom prst="diagStrip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20589" y="5539873"/>
            <a:ext cx="3574473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94C993-EF05-444D-BC75-C970D219D175}"/>
              </a:ext>
            </a:extLst>
          </p:cNvPr>
          <p:cNvSpPr txBox="1"/>
          <p:nvPr/>
        </p:nvSpPr>
        <p:spPr>
          <a:xfrm>
            <a:off x="7040689" y="4928346"/>
            <a:ext cx="1508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1-2x/weekly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C3A25A-5052-4C30-B03B-3941045C9A07}"/>
              </a:ext>
            </a:extLst>
          </p:cNvPr>
          <p:cNvSpPr txBox="1"/>
          <p:nvPr/>
        </p:nvSpPr>
        <p:spPr>
          <a:xfrm>
            <a:off x="8533207" y="4571883"/>
            <a:ext cx="1192134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6741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6102" y="5085848"/>
            <a:ext cx="12481975" cy="150706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Stimulant abuse </a:t>
            </a:r>
            <a:br>
              <a:rPr lang="en-US" dirty="0"/>
            </a:br>
            <a:r>
              <a:rPr lang="en-US" sz="2700" cap="none" dirty="0"/>
              <a:t>(e.g. </a:t>
            </a:r>
            <a:r>
              <a:rPr lang="en-US" sz="2700" b="1" cap="none" dirty="0"/>
              <a:t>one-time</a:t>
            </a:r>
            <a:r>
              <a:rPr lang="en-US" sz="2700" cap="none" dirty="0"/>
              <a:t> cocaine or meth; abuse of stimulant ADHD medications</a:t>
            </a:r>
            <a:r>
              <a:rPr lang="en-US" sz="3100" cap="none" dirty="0"/>
              <a:t>)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ocaine Br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164" y="323348"/>
            <a:ext cx="4143375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55881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F2E6F-F92E-46F1-A500-14C2365C1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930" y="66797"/>
            <a:ext cx="11780614" cy="1507067"/>
          </a:xfrm>
        </p:spPr>
        <p:txBody>
          <a:bodyPr/>
          <a:lstStyle/>
          <a:p>
            <a:pPr algn="ctr"/>
            <a:r>
              <a:rPr lang="en-US" dirty="0" err="1"/>
              <a:t>Ucla</a:t>
            </a:r>
            <a:r>
              <a:rPr lang="en-US" dirty="0"/>
              <a:t> counseling &amp; psychological services (caps)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40696-E0C2-4867-9B11-6D2D8F4D7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1" y="685800"/>
            <a:ext cx="10964691" cy="3615267"/>
          </a:xfrm>
        </p:spPr>
        <p:txBody>
          <a:bodyPr/>
          <a:lstStyle/>
          <a:p>
            <a:r>
              <a:rPr lang="en-US" dirty="0"/>
              <a:t>Provides UCLA students mental health care (counseling; medication therapy)</a:t>
            </a:r>
          </a:p>
          <a:p>
            <a:r>
              <a:rPr lang="en-US" dirty="0"/>
              <a:t>Location: John Wooden Center West - 221 Westwood Plaza</a:t>
            </a:r>
          </a:p>
          <a:p>
            <a:r>
              <a:rPr lang="en-US" dirty="0"/>
              <a:t>Phone: (310) 825-0768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1786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E40704B-28DD-4090-A540-C4B930ECD4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598375"/>
              </p:ext>
            </p:extLst>
          </p:nvPr>
        </p:nvGraphicFramePr>
        <p:xfrm>
          <a:off x="727407" y="187328"/>
          <a:ext cx="10737186" cy="5742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3722">
                  <a:extLst>
                    <a:ext uri="{9D8B030D-6E8A-4147-A177-3AD203B41FA5}">
                      <a16:colId xmlns:a16="http://schemas.microsoft.com/office/drawing/2014/main" val="2446615145"/>
                    </a:ext>
                  </a:extLst>
                </a:gridCol>
                <a:gridCol w="3578904">
                  <a:extLst>
                    <a:ext uri="{9D8B030D-6E8A-4147-A177-3AD203B41FA5}">
                      <a16:colId xmlns:a16="http://schemas.microsoft.com/office/drawing/2014/main" val="1513529147"/>
                    </a:ext>
                  </a:extLst>
                </a:gridCol>
                <a:gridCol w="4844560">
                  <a:extLst>
                    <a:ext uri="{9D8B030D-6E8A-4147-A177-3AD203B41FA5}">
                      <a16:colId xmlns:a16="http://schemas.microsoft.com/office/drawing/2014/main" val="2769230196"/>
                    </a:ext>
                  </a:extLst>
                </a:gridCol>
              </a:tblGrid>
              <a:tr h="4164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PERFORMANCE ENHANCING DRUG (PED)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1" marR="442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Performance-Enhancing Effect/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Reason for Ban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1" marR="442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PSYCHOLOGICAL EFFECTS/SIDE EFFECTS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1" marR="44201" marT="0" marB="0"/>
                </a:tc>
                <a:extLst>
                  <a:ext uri="{0D108BD9-81ED-4DB2-BD59-A6C34878D82A}">
                    <a16:rowId xmlns:a16="http://schemas.microsoft.com/office/drawing/2014/main" val="690490238"/>
                  </a:ext>
                </a:extLst>
              </a:tr>
              <a:tr h="6006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Anabolic steroids (synthetic testosterone)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1" marR="442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Delay fatigue; build muscle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1" marR="442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euphoria; anxiety; irritability; psychosis; withdrawal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1" marR="44201" marT="0" marB="0"/>
                </a:tc>
                <a:extLst>
                  <a:ext uri="{0D108BD9-81ED-4DB2-BD59-A6C34878D82A}">
                    <a16:rowId xmlns:a16="http://schemas.microsoft.com/office/drawing/2014/main" val="1987246657"/>
                  </a:ext>
                </a:extLst>
              </a:tr>
              <a:tr h="4164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Illegal street drugs (meth, heroin, mushrooms)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1" marR="442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Illegal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1" marR="442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mania, psychosis, anxiety, withdrawal (opiates, stimulants)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1" marR="44201" marT="0" marB="0"/>
                </a:tc>
                <a:extLst>
                  <a:ext uri="{0D108BD9-81ED-4DB2-BD59-A6C34878D82A}">
                    <a16:rowId xmlns:a16="http://schemas.microsoft.com/office/drawing/2014/main" val="1780590149"/>
                  </a:ext>
                </a:extLst>
              </a:tr>
              <a:tr h="8026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Stimulants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(Adderall, </a:t>
                      </a:r>
                      <a:r>
                        <a:rPr lang="en-US" sz="1400" dirty="0" err="1">
                          <a:effectLst/>
                        </a:rPr>
                        <a:t>meth,cocaine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1" marR="442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increased energy &amp; motivation; delay fatigue; increased alertness, decreased appetite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1" marR="442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mania; psychosis; depression &amp;fatigue during withdrawal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1" marR="44201" marT="0" marB="0"/>
                </a:tc>
                <a:extLst>
                  <a:ext uri="{0D108BD9-81ED-4DB2-BD59-A6C34878D82A}">
                    <a16:rowId xmlns:a16="http://schemas.microsoft.com/office/drawing/2014/main" val="1763339091"/>
                  </a:ext>
                </a:extLst>
              </a:tr>
              <a:tr h="7016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Masking agents/diuretics (water pills)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1" marR="442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Enhances water loss &amp; dilutes urine making it hard to detect PEDs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1" marR="442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mood instability; confusion/delirium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1" marR="44201" marT="0" marB="0"/>
                </a:tc>
                <a:extLst>
                  <a:ext uri="{0D108BD9-81ED-4DB2-BD59-A6C34878D82A}">
                    <a16:rowId xmlns:a16="http://schemas.microsoft.com/office/drawing/2014/main" val="253737574"/>
                  </a:ext>
                </a:extLst>
              </a:tr>
              <a:tr h="7016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Alcohol &amp; Beta Blockers (propranolol)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1" marR="442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Decrease elevated heart rate, blood pressure, and tremulousness associated with anxiety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1" marR="442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Beta blocker: depression, sleep disturbance. Alcohol: anxiety, sleep disturbance,  mood instability, psychosis, withdrawal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1" marR="44201" marT="0" marB="0"/>
                </a:tc>
                <a:extLst>
                  <a:ext uri="{0D108BD9-81ED-4DB2-BD59-A6C34878D82A}">
                    <a16:rowId xmlns:a16="http://schemas.microsoft.com/office/drawing/2014/main" val="171573503"/>
                  </a:ext>
                </a:extLst>
              </a:tr>
              <a:tr h="4997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Anti-estrogens (tamoxifen, clomiphene)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1" marR="442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Some increase production of testosterone &amp; masks some steroids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1" marR="442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mood swings, anxiety, insomnia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1" marR="44201" marT="0" marB="0"/>
                </a:tc>
                <a:extLst>
                  <a:ext uri="{0D108BD9-81ED-4DB2-BD59-A6C34878D82A}">
                    <a16:rowId xmlns:a16="http://schemas.microsoft.com/office/drawing/2014/main" val="3810449221"/>
                  </a:ext>
                </a:extLst>
              </a:tr>
              <a:tr h="5205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Peptide Hormones &amp; analogues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(HGH/growth hormone)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1" marR="442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Promotes vitality, growth of bone &amp; muscle, and reduces fat; speeds healing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1" marR="442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depression, psychosis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1" marR="44201" marT="0" marB="0"/>
                </a:tc>
                <a:extLst>
                  <a:ext uri="{0D108BD9-81ED-4DB2-BD59-A6C34878D82A}">
                    <a16:rowId xmlns:a16="http://schemas.microsoft.com/office/drawing/2014/main" val="3094529855"/>
                  </a:ext>
                </a:extLst>
              </a:tr>
              <a:tr h="4997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Beta-2 agonists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(asthma medication)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1" marR="442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Stimulates opening of lung airways permitting more oxygen intake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1" marR="442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anxiety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1" marR="44201" marT="0" marB="0"/>
                </a:tc>
                <a:extLst>
                  <a:ext uri="{0D108BD9-81ED-4DB2-BD59-A6C34878D82A}">
                    <a16:rowId xmlns:a16="http://schemas.microsoft.com/office/drawing/2014/main" val="243679420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2E0D8CA8-3A70-49F4-88C4-4135BA8F49A3}"/>
              </a:ext>
            </a:extLst>
          </p:cNvPr>
          <p:cNvSpPr/>
          <p:nvPr/>
        </p:nvSpPr>
        <p:spPr>
          <a:xfrm>
            <a:off x="3762127" y="6222978"/>
            <a:ext cx="3736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NOTE: </a:t>
            </a:r>
            <a:r>
              <a:rPr lang="en-US" dirty="0"/>
              <a:t>BEWARE OF SUPPLEMENTS</a:t>
            </a:r>
          </a:p>
        </p:txBody>
      </p:sp>
    </p:spTree>
    <p:extLst>
      <p:ext uri="{BB962C8B-B14F-4D97-AF65-F5344CB8AC3E}">
        <p14:creationId xmlns:p14="http://schemas.microsoft.com/office/powerpoint/2010/main" val="15604698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1" y="685800"/>
            <a:ext cx="10814231" cy="361526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3. SLEEP &amp; NUTRITION</a:t>
            </a:r>
          </a:p>
          <a:p>
            <a:pPr marL="0" indent="0">
              <a:buNone/>
            </a:pPr>
            <a:r>
              <a:rPr lang="en-US" b="1" dirty="0"/>
              <a:t>A) </a:t>
            </a:r>
            <a:r>
              <a:rPr lang="en-US" dirty="0"/>
              <a:t>Healthy</a:t>
            </a:r>
            <a:r>
              <a:rPr lang="en-US" b="1" dirty="0"/>
              <a:t> </a:t>
            </a:r>
            <a:r>
              <a:rPr lang="en-US" dirty="0"/>
              <a:t>Sleep Habits</a:t>
            </a:r>
          </a:p>
          <a:p>
            <a:pPr marL="0" indent="0">
              <a:buNone/>
            </a:pPr>
            <a:r>
              <a:rPr lang="en-US" b="1" dirty="0"/>
              <a:t>B) </a:t>
            </a:r>
            <a:r>
              <a:rPr lang="en-US" dirty="0"/>
              <a:t>Foods for optimal brain &amp; neuromuscular function (note: nerves stimulate muscles)</a:t>
            </a:r>
          </a:p>
        </p:txBody>
      </p:sp>
    </p:spTree>
    <p:extLst>
      <p:ext uri="{BB962C8B-B14F-4D97-AF65-F5344CB8AC3E}">
        <p14:creationId xmlns:p14="http://schemas.microsoft.com/office/powerpoint/2010/main" val="2767733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6769" y="0"/>
            <a:ext cx="11928968" cy="683775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Relaxation – deep breathing</a:t>
            </a:r>
          </a:p>
        </p:txBody>
      </p:sp>
      <p:pic>
        <p:nvPicPr>
          <p:cNvPr id="5" name="Content Placeholder 4" descr="A picture containing clipart&#10;&#10;Description generated with very high confidence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382" y="894632"/>
            <a:ext cx="3291293" cy="2718090"/>
          </a:xfrm>
        </p:spPr>
      </p:pic>
      <p:sp>
        <p:nvSpPr>
          <p:cNvPr id="6" name="TextBox 5"/>
          <p:cNvSpPr txBox="1"/>
          <p:nvPr/>
        </p:nvSpPr>
        <p:spPr>
          <a:xfrm>
            <a:off x="3525183" y="883412"/>
            <a:ext cx="708967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Used in sports to control emotions; refocus when distracted</a:t>
            </a:r>
          </a:p>
          <a:p>
            <a:pPr marL="342900" indent="-342900">
              <a:buAutoNum type="arabicPeriod"/>
            </a:pPr>
            <a:r>
              <a:rPr lang="en-US" dirty="0"/>
              <a:t>Deep breathing stimulates the nervous system to decrease heart rate and relax muscles of the body.</a:t>
            </a:r>
          </a:p>
          <a:p>
            <a:pPr marL="342900" indent="-342900">
              <a:buAutoNum type="arabicPeriod"/>
            </a:pPr>
            <a:endParaRPr lang="en-US" i="1" dirty="0"/>
          </a:p>
          <a:p>
            <a:pPr marL="342900" indent="-342900">
              <a:buAutoNum type="arabicPeriod"/>
            </a:pPr>
            <a:r>
              <a:rPr lang="en-US" i="1" dirty="0"/>
              <a:t>*It’s the </a:t>
            </a:r>
            <a:r>
              <a:rPr lang="en-US" b="1" i="1" dirty="0"/>
              <a:t>SLOW, FORCEFUL, EXHALE </a:t>
            </a:r>
            <a:r>
              <a:rPr lang="en-US" i="1" dirty="0"/>
              <a:t>that actually activates nervous system to </a:t>
            </a:r>
            <a:r>
              <a:rPr lang="en-US" dirty="0"/>
              <a:t>decrease heart rate and calm the body.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algn="ctr"/>
            <a:r>
              <a:rPr lang="en-US" b="1" dirty="0"/>
              <a:t>Exercise: The Big Bad Wolf</a:t>
            </a:r>
          </a:p>
          <a:p>
            <a:r>
              <a:rPr lang="en-US" dirty="0"/>
              <a:t>Inhale through your </a:t>
            </a:r>
            <a:r>
              <a:rPr lang="en-US" b="1" i="1" dirty="0"/>
              <a:t>nose</a:t>
            </a:r>
            <a:r>
              <a:rPr lang="en-US" dirty="0"/>
              <a:t> (and deeply from the diaphragm). Hold briefly.  Then SLOWLY &amp; FORCEFULLY EXHALE through your </a:t>
            </a:r>
            <a:r>
              <a:rPr lang="en-US" b="1" i="1" dirty="0"/>
              <a:t>mouth</a:t>
            </a:r>
            <a:r>
              <a:rPr lang="en-US" dirty="0"/>
              <a:t> (strongly pushing air out using the diaphragm). The exhale should be double the count of the inhale (e.g. inhale to the count of 3, hold for 1 count, then exhale to the count of 6). Again, be sure the exhale is slow, forceful, and extended. Repeat 5 times to create an effective rhythm. </a:t>
            </a:r>
          </a:p>
          <a:p>
            <a:endParaRPr lang="en-US" dirty="0"/>
          </a:p>
          <a:p>
            <a:endParaRPr lang="en-US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0305" y="4191930"/>
            <a:ext cx="1230498" cy="17774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4853" y="4841404"/>
            <a:ext cx="1546454" cy="201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8608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0984" y="1230308"/>
            <a:ext cx="8534400" cy="549901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/>
              <a:t>A) Healthy Sleep Routine </a:t>
            </a:r>
            <a:endParaRPr lang="en-US" dirty="0"/>
          </a:p>
          <a:p>
            <a:r>
              <a:rPr lang="en-US" dirty="0"/>
              <a:t>During sleep – regulation of hormones affecting stress, appetite, cell growth, and cell repair.</a:t>
            </a:r>
          </a:p>
          <a:p>
            <a:r>
              <a:rPr lang="en-US" dirty="0"/>
              <a:t>1) Begin an unwinding routine at least 1hr before bedtime.  During this time wind down stimulating or disruptive influences (e.g. video games, internet or tv channel surfing, stressful interactions with others).</a:t>
            </a:r>
          </a:p>
          <a:p>
            <a:r>
              <a:rPr lang="en-US" dirty="0"/>
              <a:t>2) Set a regular bedtime and make efforts to adhere to it even if not tired.</a:t>
            </a:r>
          </a:p>
          <a:p>
            <a:r>
              <a:rPr lang="en-US" dirty="0"/>
              <a:t>3) Make efforts to arise at the same time each morning.</a:t>
            </a:r>
          </a:p>
          <a:p>
            <a:r>
              <a:rPr lang="en-US" dirty="0"/>
              <a:t>4) Practice relaxation exercises in the evening (e.g. breathing, muscle relaxation).</a:t>
            </a:r>
          </a:p>
          <a:p>
            <a:r>
              <a:rPr lang="en-US" dirty="0"/>
              <a:t>5) Ensure a comfortable sleep space.</a:t>
            </a:r>
          </a:p>
          <a:p>
            <a:r>
              <a:rPr lang="en-US" dirty="0"/>
              <a:t>6) Limit activating substances (e.g. caffeine, alcohol, nicotine) especially in the later part of the day.</a:t>
            </a:r>
          </a:p>
          <a:p>
            <a:r>
              <a:rPr lang="en-US" dirty="0"/>
              <a:t>7) Get support for any psychological issues, if they are contributing factors to a sleep disturbance.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6030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0253" y="190501"/>
            <a:ext cx="3228772" cy="322877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94764" y="779337"/>
            <a:ext cx="4793270" cy="2639936"/>
          </a:xfrm>
        </p:spPr>
        <p:txBody>
          <a:bodyPr>
            <a:noAutofit/>
          </a:bodyPr>
          <a:lstStyle/>
          <a:p>
            <a:r>
              <a:rPr lang="en-US" sz="2400" b="1" dirty="0"/>
              <a:t>1) BERRIES </a:t>
            </a:r>
            <a:r>
              <a:rPr lang="en-US" sz="2400" dirty="0"/>
              <a:t>(*especially blueberries) contain </a:t>
            </a:r>
            <a:r>
              <a:rPr lang="en-US" sz="2400" dirty="0" err="1"/>
              <a:t>flavanoids</a:t>
            </a:r>
            <a:r>
              <a:rPr lang="en-US" sz="2400" dirty="0"/>
              <a:t> = antioxidant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b="1" dirty="0"/>
          </a:p>
          <a:p>
            <a:r>
              <a:rPr lang="en-US" sz="2400" b="1" dirty="0"/>
              <a:t>2) LEAFY GREENS </a:t>
            </a:r>
            <a:r>
              <a:rPr lang="en-US" sz="2400" dirty="0"/>
              <a:t>(e.g. kale, cabbage, spinach) contain B-complex; minerals (especially iron)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253" y="3896428"/>
            <a:ext cx="3612227" cy="24081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7EC1B3-27EF-45D0-8ACF-F95482F8E44A}"/>
              </a:ext>
            </a:extLst>
          </p:cNvPr>
          <p:cNvSpPr txBox="1"/>
          <p:nvPr/>
        </p:nvSpPr>
        <p:spPr>
          <a:xfrm>
            <a:off x="6528557" y="190501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B) </a:t>
            </a:r>
            <a:r>
              <a:rPr lang="en-US" u="sng" dirty="0">
                <a:solidFill>
                  <a:schemeClr val="bg1"/>
                </a:solidFill>
              </a:rPr>
              <a:t>Nutrition</a:t>
            </a:r>
          </a:p>
        </p:txBody>
      </p:sp>
    </p:spTree>
    <p:extLst>
      <p:ext uri="{BB962C8B-B14F-4D97-AF65-F5344CB8AC3E}">
        <p14:creationId xmlns:p14="http://schemas.microsoft.com/office/powerpoint/2010/main" val="39505575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2792" y="862969"/>
            <a:ext cx="4183358" cy="234321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30830" y="735676"/>
            <a:ext cx="5416599" cy="2091267"/>
          </a:xfrm>
        </p:spPr>
        <p:txBody>
          <a:bodyPr>
            <a:noAutofit/>
          </a:bodyPr>
          <a:lstStyle/>
          <a:p>
            <a:r>
              <a:rPr lang="en-US" sz="2400" b="1" dirty="0"/>
              <a:t>3) FISH </a:t>
            </a:r>
            <a:r>
              <a:rPr lang="en-US" sz="2400" dirty="0"/>
              <a:t>(e.g. salmon, tuna, herring): omega-3 fatty acids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b="1" dirty="0"/>
              <a:t>4) NUTS &amp; SEEDS </a:t>
            </a:r>
            <a:r>
              <a:rPr lang="en-US" sz="2400" dirty="0"/>
              <a:t>(e.g. walnut, almond, cashew; sunflower, pumpkin seeds): omega fatty acids, B9 (folate), B6, </a:t>
            </a:r>
            <a:r>
              <a:rPr lang="en-US" sz="2400" dirty="0" err="1"/>
              <a:t>Vit</a:t>
            </a:r>
            <a:r>
              <a:rPr lang="en-US" sz="2400" dirty="0"/>
              <a:t> E, Mg+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8385" y="3832315"/>
            <a:ext cx="3828358" cy="253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5317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9484" y="1075113"/>
            <a:ext cx="6105403" cy="405573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5) DARK CHOCOLATE: </a:t>
            </a:r>
            <a:r>
              <a:rPr lang="en-US" sz="2400" dirty="0"/>
              <a:t>contains cocoa = antioxidant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818FB1C-DA29-4A4F-A1E7-F079F70C4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1987" y="-352069"/>
            <a:ext cx="8534400" cy="1074386"/>
          </a:xfrm>
        </p:spPr>
        <p:txBody>
          <a:bodyPr/>
          <a:lstStyle/>
          <a:p>
            <a:r>
              <a:rPr lang="en-US" dirty="0"/>
              <a:t>Brain health: NUTRITION</a:t>
            </a:r>
          </a:p>
        </p:txBody>
      </p:sp>
    </p:spTree>
    <p:extLst>
      <p:ext uri="{BB962C8B-B14F-4D97-AF65-F5344CB8AC3E}">
        <p14:creationId xmlns:p14="http://schemas.microsoft.com/office/powerpoint/2010/main" val="13973560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638" y="166992"/>
            <a:ext cx="11073962" cy="1507067"/>
          </a:xfrm>
        </p:spPr>
        <p:txBody>
          <a:bodyPr>
            <a:normAutofit/>
          </a:bodyPr>
          <a:lstStyle/>
          <a:p>
            <a:pPr algn="ctr"/>
            <a:r>
              <a:rPr lang="en-US" sz="3100" dirty="0"/>
              <a:t>Summary </a:t>
            </a:r>
            <a:br>
              <a:rPr lang="en-US" sz="31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968" y="860819"/>
            <a:ext cx="10888840" cy="36152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/>
              <a:t>Awareness</a:t>
            </a:r>
            <a:r>
              <a:rPr lang="en-US" sz="2400" dirty="0"/>
              <a:t> </a:t>
            </a:r>
          </a:p>
          <a:p>
            <a:pPr marL="0" indent="0" algn="ctr">
              <a:buNone/>
            </a:pPr>
            <a:r>
              <a:rPr lang="en-US" sz="2400" dirty="0"/>
              <a:t>of mental health factors impacting performance is a weapon/advantage!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376024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7C2F2-F1F2-491D-A99D-7914D109B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A drawing of a face&#10;&#10;Description generated with high confidence">
            <a:extLst>
              <a:ext uri="{FF2B5EF4-FFF2-40B4-BE49-F238E27FC236}">
                <a16:creationId xmlns:a16="http://schemas.microsoft.com/office/drawing/2014/main" id="{490951CA-421F-4E77-BF34-F374708F7D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6512" y="40057"/>
            <a:ext cx="5289283" cy="677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285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18ABB-28BD-4444-9987-73BB62647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picture containing belt, gambling house&#10;&#10;Description generated with very high confidence">
            <a:extLst>
              <a:ext uri="{FF2B5EF4-FFF2-40B4-BE49-F238E27FC236}">
                <a16:creationId xmlns:a16="http://schemas.microsoft.com/office/drawing/2014/main" id="{E0065CE4-2BEA-4416-8EEC-3FDDFD7BB1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4887" y="320727"/>
            <a:ext cx="6090525" cy="580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1894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FE5FC-1A37-40B0-8D34-57FCF1563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FA3959FC-F7A4-434D-A032-BDE2D800E1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934" y="217980"/>
            <a:ext cx="5868926" cy="4846810"/>
          </a:xfrm>
        </p:spPr>
      </p:pic>
      <p:pic>
        <p:nvPicPr>
          <p:cNvPr id="5" name="Content Placeholder 3" descr="A picture containing indoor, toy, doll, sitting&#10;&#10;Description generated with very high confidence">
            <a:extLst>
              <a:ext uri="{FF2B5EF4-FFF2-40B4-BE49-F238E27FC236}">
                <a16:creationId xmlns:a16="http://schemas.microsoft.com/office/drawing/2014/main" id="{6F3CA8F7-44FA-4D1D-8452-948F51898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140" y="1587880"/>
            <a:ext cx="4977414" cy="497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0901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DE28E-E771-410A-B45B-AF52F78C1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59" y="4821334"/>
            <a:ext cx="8534400" cy="1507067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6ABA9-D28B-4232-B9B4-1C3F4FD3B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92157" y="646104"/>
            <a:ext cx="12384157" cy="441868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For a copy of slide shows or mental skills exercises for specific sports: </a:t>
            </a:r>
          </a:p>
          <a:p>
            <a:pPr marL="0" indent="0" algn="ctr">
              <a:buNone/>
            </a:pPr>
            <a:r>
              <a:rPr lang="en-US" sz="2400" b="1" dirty="0"/>
              <a:t>improveyourmentalgame.com/more resources</a:t>
            </a:r>
          </a:p>
          <a:p>
            <a:pPr algn="ctr"/>
            <a:endParaRPr lang="en-US" sz="2400" b="1" dirty="0"/>
          </a:p>
          <a:p>
            <a:pPr algn="ctr"/>
            <a:r>
              <a:rPr lang="en-US" dirty="0"/>
              <a:t>For Free E-book: </a:t>
            </a:r>
          </a:p>
          <a:p>
            <a:pPr marL="0" indent="0" algn="ctr">
              <a:buNone/>
            </a:pPr>
            <a:r>
              <a:rPr lang="en-US" sz="2400" b="1" dirty="0"/>
              <a:t>improveyourmentalgame.com/free pdf download</a:t>
            </a:r>
          </a:p>
          <a:p>
            <a:pPr marL="0" indent="0" algn="ctr">
              <a:buNone/>
            </a:pPr>
            <a:endParaRPr lang="en-US" sz="2400" b="1" dirty="0"/>
          </a:p>
          <a:p>
            <a:pPr algn="ctr"/>
            <a:r>
              <a:rPr lang="en-US" dirty="0"/>
              <a:t>For questions or more info: </a:t>
            </a:r>
            <a:r>
              <a:rPr lang="en-US" dirty="0">
                <a:hlinkClick r:id="rId2"/>
              </a:rPr>
              <a:t>pasmith@ucla.edu</a:t>
            </a:r>
            <a:r>
              <a:rPr lang="en-US" dirty="0"/>
              <a:t> – Go Bruins!</a:t>
            </a:r>
          </a:p>
        </p:txBody>
      </p:sp>
    </p:spTree>
    <p:extLst>
      <p:ext uri="{BB962C8B-B14F-4D97-AF65-F5344CB8AC3E}">
        <p14:creationId xmlns:p14="http://schemas.microsoft.com/office/powerpoint/2010/main" val="623535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7" y="0"/>
            <a:ext cx="11928968" cy="92094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Relaxation – Muscle relaxation &amp; FLEXION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1090005" y="920941"/>
            <a:ext cx="10369618" cy="3848009"/>
          </a:xfrm>
        </p:spPr>
        <p:txBody>
          <a:bodyPr/>
          <a:lstStyle/>
          <a:p>
            <a:r>
              <a:rPr lang="en-US" sz="1800" dirty="0"/>
              <a:t>Used in sports to control emotions, relax muscle tension, &amp; refocus when distracted.</a:t>
            </a:r>
          </a:p>
          <a:p>
            <a:pPr marL="0" indent="0">
              <a:buNone/>
            </a:pPr>
            <a:r>
              <a:rPr lang="en-US" sz="1800" b="1" dirty="0"/>
              <a:t>1. Progressive Muscle Relaxation</a:t>
            </a:r>
            <a:r>
              <a:rPr lang="en-US" sz="1800" dirty="0"/>
              <a:t> – progressively tensing then relaxing of all muscle groups throughout the body</a:t>
            </a:r>
          </a:p>
          <a:p>
            <a:pPr marL="0" indent="0">
              <a:buNone/>
            </a:pPr>
            <a:r>
              <a:rPr lang="en-US" sz="1800" b="1" dirty="0"/>
              <a:t>2. Waist flexion </a:t>
            </a:r>
            <a:r>
              <a:rPr lang="en-US" sz="1800" dirty="0"/>
              <a:t>(bending at the waist): The action of bending forward or flexing at the waist (sitting or standing) stimulates the nervous system to slow the heart and relax the body.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A picture containing man, person&#10;&#10;Description generated with high confiden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2322" y="4121032"/>
            <a:ext cx="2209925" cy="2209925"/>
          </a:xfrm>
          <a:prstGeom prst="rect">
            <a:avLst/>
          </a:prstGeom>
        </p:spPr>
      </p:pic>
      <p:pic>
        <p:nvPicPr>
          <p:cNvPr id="6" name="Picture 5" descr="A picture containing person, wall, indoor, floor&#10;&#10;Description generated with very high confidenc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6076" y="4121031"/>
            <a:ext cx="2209925" cy="2209925"/>
          </a:xfrm>
          <a:prstGeom prst="rect">
            <a:avLst/>
          </a:prstGeom>
        </p:spPr>
      </p:pic>
      <p:pic>
        <p:nvPicPr>
          <p:cNvPr id="5" name="Picture 4" descr="A group of people on a tennis court&#10;&#10;Description generated with high confidence">
            <a:extLst>
              <a:ext uri="{FF2B5EF4-FFF2-40B4-BE49-F238E27FC236}">
                <a16:creationId xmlns:a16="http://schemas.microsoft.com/office/drawing/2014/main" id="{F55DE7ED-7A14-408B-B3B8-8C120691D5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601" y="4121034"/>
            <a:ext cx="3125640" cy="2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072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902F1-D2A2-42BD-88A1-14E3541C3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868" y="65156"/>
            <a:ext cx="10923740" cy="1507067"/>
          </a:xfrm>
        </p:spPr>
        <p:txBody>
          <a:bodyPr/>
          <a:lstStyle/>
          <a:p>
            <a:r>
              <a:rPr lang="en-US" dirty="0"/>
              <a:t>Relaxation – Muscle relaxation &amp; FLEXION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96C5E-7E53-418C-8FA4-0B40726CD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932834"/>
            <a:ext cx="8534400" cy="236823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Exercise: The Rag Doll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While standing or sitting, bend at the waist. In this position, do deep breathing i.e. deeply inhale, hold briefly; while slowly and forcefully exhaling, let your muscles go limp like a “</a:t>
            </a:r>
            <a:r>
              <a:rPr lang="en-US" i="1" dirty="0"/>
              <a:t>rag-doll.” R</a:t>
            </a:r>
            <a:r>
              <a:rPr lang="en-US" dirty="0"/>
              <a:t>epeat 5 times.</a:t>
            </a:r>
          </a:p>
        </p:txBody>
      </p:sp>
      <p:pic>
        <p:nvPicPr>
          <p:cNvPr id="4" name="Picture 3" descr="A picture containing indoor, toy, doll, sitting&#10;&#10;Description generated with very high confidence">
            <a:extLst>
              <a:ext uri="{FF2B5EF4-FFF2-40B4-BE49-F238E27FC236}">
                <a16:creationId xmlns:a16="http://schemas.microsoft.com/office/drawing/2014/main" id="{8A1BBB18-E925-49BA-9AF7-DCE4323E3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6884" y="3690235"/>
            <a:ext cx="2906632" cy="290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140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46619" y="1987133"/>
            <a:ext cx="9681549" cy="1507067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PRACTICE – PRACTICE  - PRACTICE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9BD4ED-0883-48FD-AE3A-013CBC99E23D}"/>
              </a:ext>
            </a:extLst>
          </p:cNvPr>
          <p:cNvSpPr txBox="1"/>
          <p:nvPr/>
        </p:nvSpPr>
        <p:spPr>
          <a:xfrm>
            <a:off x="3943431" y="3560669"/>
            <a:ext cx="376417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/>
          </a:p>
          <a:p>
            <a:r>
              <a:rPr lang="en-US" sz="2800" dirty="0"/>
              <a:t>1) After waking up </a:t>
            </a:r>
          </a:p>
          <a:p>
            <a:r>
              <a:rPr lang="en-US" sz="2800" dirty="0"/>
              <a:t>2) Before each meal</a:t>
            </a:r>
          </a:p>
          <a:p>
            <a:r>
              <a:rPr lang="en-US" sz="2800" dirty="0"/>
              <a:t>3) At bedtime</a:t>
            </a:r>
          </a:p>
        </p:txBody>
      </p:sp>
    </p:spTree>
    <p:extLst>
      <p:ext uri="{BB962C8B-B14F-4D97-AF65-F5344CB8AC3E}">
        <p14:creationId xmlns:p14="http://schemas.microsoft.com/office/powerpoint/2010/main" val="3503726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607" y="234930"/>
            <a:ext cx="11507789" cy="901740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Talk can INFLUENCE emotion &amp; MOTIVATION –  Self-Talk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135" y="1561407"/>
            <a:ext cx="8534400" cy="361526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Human beings can be moved emotionally and motivated by “talk” including internal talk or “self-talk”</a:t>
            </a:r>
          </a:p>
          <a:p>
            <a:r>
              <a:rPr lang="en-US" dirty="0"/>
              <a:t>Self talk is the act or practice of talking to yourself either silently or aloud.</a:t>
            </a:r>
          </a:p>
          <a:p>
            <a:r>
              <a:rPr lang="en-US" dirty="0"/>
              <a:t>Self-talk may be positive/motivational (“I can do this;” “Let’s go!”), instructional (“keep my feet moving”), or negative (“I can’t do it”) </a:t>
            </a:r>
          </a:p>
          <a:p>
            <a:r>
              <a:rPr lang="en-US" dirty="0"/>
              <a:t>Positive self-talk is utilized to increase energy, effort, positive attitude, and confidence.</a:t>
            </a:r>
          </a:p>
          <a:p>
            <a:r>
              <a:rPr lang="en-US" dirty="0"/>
              <a:t> Positive, energized language has been associated with the release of brain chemicals (release of dopamine and noradrenaline in the prefrontal cortex), which is linked to </a:t>
            </a:r>
            <a:r>
              <a:rPr lang="en-US" b="1" dirty="0"/>
              <a:t>certainty &amp; confidence</a:t>
            </a:r>
            <a:r>
              <a:rPr lang="en-US" dirty="0"/>
              <a:t>.  </a:t>
            </a:r>
          </a:p>
        </p:txBody>
      </p:sp>
      <p:pic>
        <p:nvPicPr>
          <p:cNvPr id="4" name="Picture 3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86EBD811-7AA8-4EBE-B542-A21902AB1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5942" y="4880736"/>
            <a:ext cx="2571746" cy="18355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DF6223-387A-4BD1-9707-6CF3E206E417}"/>
              </a:ext>
            </a:extLst>
          </p:cNvPr>
          <p:cNvSpPr txBox="1"/>
          <p:nvPr/>
        </p:nvSpPr>
        <p:spPr>
          <a:xfrm>
            <a:off x="7960886" y="5893798"/>
            <a:ext cx="1417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Prefrontal cortex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004A77-B7D0-40A0-B499-D894118AB0BC}"/>
              </a:ext>
            </a:extLst>
          </p:cNvPr>
          <p:cNvSpPr txBox="1"/>
          <p:nvPr/>
        </p:nvSpPr>
        <p:spPr>
          <a:xfrm>
            <a:off x="9181145" y="5309023"/>
            <a:ext cx="1299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2">
                    <a:lumMod val="75000"/>
                  </a:schemeClr>
                </a:solidFill>
              </a:rPr>
              <a:t>Frontal Lobe</a:t>
            </a:r>
          </a:p>
        </p:txBody>
      </p:sp>
    </p:spTree>
    <p:extLst>
      <p:ext uri="{BB962C8B-B14F-4D97-AF65-F5344CB8AC3E}">
        <p14:creationId xmlns:p14="http://schemas.microsoft.com/office/powerpoint/2010/main" val="2207850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607" y="234930"/>
            <a:ext cx="11507789" cy="901740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 Self-Talk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301" y="1610686"/>
            <a:ext cx="8534400" cy="4275422"/>
          </a:xfrm>
        </p:spPr>
        <p:txBody>
          <a:bodyPr>
            <a:normAutofit/>
          </a:bodyPr>
          <a:lstStyle/>
          <a:p>
            <a:r>
              <a:rPr lang="en-US" dirty="0"/>
              <a:t> Rubber wristbands containing messages help make your self-talk clear and explicit (can also use sweatbands on wrist; a towel, journal, or water bottle on the bench)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Used by athletes in varied sports and on different levels (e.g. youth, collegiate, amateur, pro)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02217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3711</TotalTime>
  <Words>2371</Words>
  <Application>Microsoft Macintosh PowerPoint</Application>
  <PresentationFormat>Widescreen</PresentationFormat>
  <Paragraphs>289</Paragraphs>
  <Slides>48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Century Gothic</vt:lpstr>
      <vt:lpstr>Times New Roman</vt:lpstr>
      <vt:lpstr>Wingdings</vt:lpstr>
      <vt:lpstr>Wingdings 3</vt:lpstr>
      <vt:lpstr>Slice</vt:lpstr>
      <vt:lpstr>The mental game</vt:lpstr>
      <vt:lpstr>The mental game</vt:lpstr>
      <vt:lpstr>  Mental Skills &amp;  Techniques to sharpen  skills</vt:lpstr>
      <vt:lpstr>Relaxation – deep breathing</vt:lpstr>
      <vt:lpstr>Relaxation – Muscle relaxation &amp; FLEXION</vt:lpstr>
      <vt:lpstr>Relaxation – Muscle relaxation &amp; FLEXION</vt:lpstr>
      <vt:lpstr>PRACTICE – PRACTICE  - PRACTICE</vt:lpstr>
      <vt:lpstr>Talk can INFLUENCE emotion &amp; MOTIVATION –  Self-Talk</vt:lpstr>
      <vt:lpstr> Self-Talk</vt:lpstr>
      <vt:lpstr>PowerPoint Presentation</vt:lpstr>
      <vt:lpstr>Mindfulness </vt:lpstr>
      <vt:lpstr>The trash can:  Trash it &amp; move on! “Trash can” for Mistakes &amp; poor performances  </vt:lpstr>
      <vt:lpstr>PRACTICE – PRACTICE  - PRACTICE</vt:lpstr>
      <vt:lpstr>imagery</vt:lpstr>
      <vt:lpstr>PowerPoint Presentation</vt:lpstr>
      <vt:lpstr> * Write down a detailed description (imagery script) of a best performance, recalling all sights, sounds, physical motions, smells, &amp; tastes that occurred in that moment. Prior to  your next performance, re-read the script to re-experience and gain confidence from your best moment. </vt:lpstr>
      <vt:lpstr>Visualization   PRIOR TO PERFORMANCE </vt:lpstr>
      <vt:lpstr>visualization  During a performance </vt:lpstr>
      <vt:lpstr>Imagery for rehab from injury</vt:lpstr>
      <vt:lpstr>PRACTICE – PRACTICE  - PRACTICE</vt:lpstr>
      <vt:lpstr>Goal setting</vt:lpstr>
      <vt:lpstr>Mental routines</vt:lpstr>
      <vt:lpstr>Example: pre-competition mental routine</vt:lpstr>
      <vt:lpstr>8-MINUTE BEDTIME MENTAL ROUTINE</vt:lpstr>
      <vt:lpstr>PRACTICE – PRACTICE  - PRACTICE</vt:lpstr>
      <vt:lpstr>Summary – techniques for sharpening mental skills</vt:lpstr>
      <vt:lpstr>PRACTICE – PRACTICE  - PRACTICE</vt:lpstr>
      <vt:lpstr>PowerPoint Presentation</vt:lpstr>
      <vt:lpstr>PowerPoint Presentation</vt:lpstr>
      <vt:lpstr>PowerPoint Presentation</vt:lpstr>
      <vt:lpstr>The mental game</vt:lpstr>
      <vt:lpstr>Other MENTAL HEALTH FACTORS IMPACTING PERFORMANCE- awareness is a weapon/advantage! </vt:lpstr>
      <vt:lpstr>PowerPoint Presentation</vt:lpstr>
      <vt:lpstr> SPECT = single photon emission computed tomography; spect scan measures functioning brain cells; holes indicate areas where brain cells are not functioning</vt:lpstr>
      <vt:lpstr>PowerPoint Presentation</vt:lpstr>
      <vt:lpstr>Stimulant abuse  (e.g. one-time cocaine or meth; abuse of stimulant ADHD medications)</vt:lpstr>
      <vt:lpstr>Ucla counseling &amp; psychological services (caps)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Brain health: NUTRITION</vt:lpstr>
      <vt:lpstr>Summary  </vt:lpstr>
      <vt:lpstr>PowerPoint Presentation</vt:lpstr>
      <vt:lpstr>PowerPoint Presentation</vt:lpstr>
      <vt:lpstr>PowerPoint Presentation</vt:lpstr>
      <vt:lpstr>resources</vt:lpstr>
    </vt:vector>
  </TitlesOfParts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Pamela Smith</dc:creator>
  <cp:lastModifiedBy>Pamela Smith</cp:lastModifiedBy>
  <cp:revision>801</cp:revision>
  <cp:lastPrinted>2018-01-23T18:36:00Z</cp:lastPrinted>
  <dcterms:created xsi:type="dcterms:W3CDTF">2017-05-23T18:12:33Z</dcterms:created>
  <dcterms:modified xsi:type="dcterms:W3CDTF">2018-01-29T21:10:33Z</dcterms:modified>
</cp:coreProperties>
</file>